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16"/>
  </p:notesMasterIdLst>
  <p:sldIdLst>
    <p:sldId id="275" r:id="rId5"/>
    <p:sldId id="466" r:id="rId6"/>
    <p:sldId id="464" r:id="rId7"/>
    <p:sldId id="383" r:id="rId8"/>
    <p:sldId id="467" r:id="rId9"/>
    <p:sldId id="474" r:id="rId10"/>
    <p:sldId id="473" r:id="rId11"/>
    <p:sldId id="471" r:id="rId12"/>
    <p:sldId id="472" r:id="rId13"/>
    <p:sldId id="475" r:id="rId14"/>
    <p:sldId id="37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28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2" clrIdx="0">
    <p:extLst>
      <p:ext uri="{19B8F6BF-5375-455C-9EA6-DF929625EA0E}">
        <p15:presenceInfo xmlns:p15="http://schemas.microsoft.com/office/powerpoint/2012/main" userId="S::urn:spo:anon#61e10de3239f892b621075e81a75bc6d18e694ad78f8088250dc20afdc3f3d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99B"/>
    <a:srgbClr val="FFCC99"/>
    <a:srgbClr val="97999B"/>
    <a:srgbClr val="FFCC66"/>
    <a:srgbClr val="663300"/>
    <a:srgbClr val="996633"/>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67714" autoAdjust="0"/>
  </p:normalViewPr>
  <p:slideViewPr>
    <p:cSldViewPr snapToGrid="0">
      <p:cViewPr varScale="1">
        <p:scale>
          <a:sx n="77" d="100"/>
          <a:sy n="77" d="100"/>
        </p:scale>
        <p:origin x="1838" y="43"/>
      </p:cViewPr>
      <p:guideLst>
        <p:guide orient="horz" pos="1620"/>
        <p:guide pos="2880"/>
        <p:guide pos="288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827664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B7AF72F-92AF-2748-B3A9-1A37F4581E7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a typeface="ＭＳ Ｐゴシック" panose="020B0600070205080204" pitchFamily="34" charset="-128"/>
            </a:endParaRPr>
          </a:p>
        </p:txBody>
      </p:sp>
      <p:sp>
        <p:nvSpPr>
          <p:cNvPr id="28674" name="Rectangle 3">
            <a:extLst>
              <a:ext uri="{FF2B5EF4-FFF2-40B4-BE49-F238E27FC236}">
                <a16:creationId xmlns:a16="http://schemas.microsoft.com/office/drawing/2014/main" id="{C9113F9D-35FF-5843-8DFC-C4969F47BDE9}"/>
              </a:ext>
            </a:extLst>
          </p:cNvPr>
          <p:cNvSpPr>
            <a:spLocks noGrp="1" noRot="1" noChangeAspect="1" noChangeArrowheads="1" noTextEdit="1"/>
          </p:cNvSpPr>
          <p:nvPr>
            <p:ph type="sldImg"/>
          </p:nvPr>
        </p:nvSpPr>
        <p:spPr>
          <a:xfrm>
            <a:off x="381000" y="685800"/>
            <a:ext cx="6096000" cy="34290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We reviewed the action recommendations of the 2019 Roundtable, of the 2021 Pre-Roundtable Feasibility Studies, and of the 2021 Roundtable meeting. These recommendations all were intended to address seven areas of national need that had been identified to improve national hazmat emergency preparedness. The seven areas of action recommendations are: </a:t>
            </a:r>
          </a:p>
          <a:p>
            <a:pPr marL="158750" indent="0">
              <a:buNone/>
            </a:pPr>
            <a:r>
              <a:rPr lang="en-US" dirty="0"/>
              <a:t>Actions to Improve Hazmat Planning and LEPC/TERC Performance </a:t>
            </a:r>
          </a:p>
          <a:p>
            <a:pPr marL="457200" indent="-298450">
              <a:buFont typeface="Arial" panose="020B0604020202020204" pitchFamily="34" charset="0"/>
              <a:buChar char="•"/>
            </a:pPr>
            <a:r>
              <a:rPr lang="en-US" dirty="0"/>
              <a:t>Actions to Improve Risk-Based Preparedness and Response </a:t>
            </a:r>
          </a:p>
          <a:p>
            <a:pPr marL="457200" indent="-298450">
              <a:buFont typeface="Arial" panose="020B0604020202020204" pitchFamily="34" charset="0"/>
              <a:buChar char="•"/>
            </a:pPr>
            <a:r>
              <a:rPr lang="en-US" dirty="0"/>
              <a:t>Actions to Improve Hazmat Prevention/Mitigation </a:t>
            </a:r>
          </a:p>
          <a:p>
            <a:pPr marL="457200" indent="-298450">
              <a:buFont typeface="Arial" panose="020B0604020202020204" pitchFamily="34" charset="0"/>
              <a:buChar char="•"/>
            </a:pPr>
            <a:r>
              <a:rPr lang="en-US" dirty="0"/>
              <a:t>Actions to Improve Hazmat Training </a:t>
            </a:r>
          </a:p>
          <a:p>
            <a:pPr marL="457200" indent="-298450">
              <a:buFont typeface="Arial" panose="020B0604020202020204" pitchFamily="34" charset="0"/>
              <a:buChar char="•"/>
            </a:pPr>
            <a:r>
              <a:rPr lang="en-US" dirty="0"/>
              <a:t>Actions to Improve Hazmat Standard of Care </a:t>
            </a:r>
          </a:p>
          <a:p>
            <a:pPr marL="457200" indent="-298450">
              <a:buFont typeface="Arial" panose="020B0604020202020204" pitchFamily="34" charset="0"/>
              <a:buChar char="•"/>
            </a:pPr>
            <a:r>
              <a:rPr lang="en-US" dirty="0"/>
              <a:t>Actions to Improve Hazmat Funding </a:t>
            </a:r>
          </a:p>
          <a:p>
            <a:pPr marL="457200" indent="-298450">
              <a:buFont typeface="Arial" panose="020B0604020202020204" pitchFamily="34" charset="0"/>
              <a:buChar char="•"/>
            </a:pPr>
            <a:r>
              <a:rPr lang="en-US" dirty="0"/>
              <a:t>Actions to Improve Hazmat Information Sharing</a:t>
            </a:r>
          </a:p>
        </p:txBody>
      </p:sp>
    </p:spTree>
    <p:extLst>
      <p:ext uri="{BB962C8B-B14F-4D97-AF65-F5344CB8AC3E}">
        <p14:creationId xmlns:p14="http://schemas.microsoft.com/office/powerpoint/2010/main" val="269339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After reviewing the needs and action recommendations made in the 2019 and 2021 Roundtable meetings, attendees at this virtual Roundtable presented overviews of ongoing work in their respective organizations to help address national needs. Agencies participating in the meeting included EPA, SOL/OSHA, FEMA, USFA/FEMA, DOT/FRA, DOT/PHMSA, and others. </a:t>
            </a:r>
            <a:endParaRPr lang="en-US" sz="11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94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John Wolfe and Jeff Dulin of the IAFC presented an overview of the new prototype Hazmat Response Teams and Training Toolkit website that IAFC is developing in partnership with PHMSA, DOT. The website will use data input by approved personnel, including hazmat officers and HMEP training managers, and will display the data on a website. The website will have two major sections: (1) information on Training and (2) information on Hazmat Response Teams.</a:t>
            </a:r>
          </a:p>
          <a:p>
            <a:r>
              <a:rPr lang="en-US" dirty="0"/>
              <a:t>Captain Janice McCarroll, Tom Warnock, and Ward Quayle of FEMA presented an update on current FEMA programs and hazmat-related guidance and support services.</a:t>
            </a:r>
          </a:p>
          <a:p>
            <a:r>
              <a:rPr lang="en-US" dirty="0"/>
              <a:t>Dave Donohue, NFA, provided an update on the NFA hazmat curriculum. NFA has longstanding hazmat training mission for the emergency response, planning, and prevention community and currently has 21 different hazmat courses in its active curriculum.</a:t>
            </a:r>
          </a:p>
        </p:txBody>
      </p:sp>
    </p:spTree>
    <p:extLst>
      <p:ext uri="{BB962C8B-B14F-4D97-AF65-F5344CB8AC3E}">
        <p14:creationId xmlns:p14="http://schemas.microsoft.com/office/powerpoint/2010/main" val="404757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Nancy Ness and Nicole Zawadzki, DOE Hazardous Materials Management &amp; Emergency Response (HAMMER), presented an overview of a new PHMSA initiative to conduct a gap analysis of the HMEP grant program. HAMMER will lead an effort to capture data from HMEP grantees and from reviews of the capabilities of local hazmat preparedness programs served by the HMEP grant program to assess the effectiveness of the utilization of HMEP grant funds.</a:t>
            </a:r>
          </a:p>
          <a:p>
            <a:pPr marL="171450" indent="-171450">
              <a:buFont typeface="Arial" panose="020B0604020202020204" pitchFamily="34" charset="0"/>
              <a:buChar char="•"/>
            </a:pPr>
            <a:r>
              <a:rPr lang="en-US" dirty="0"/>
              <a:t>Sicy Jacob, EPA, provided an update on the SERC Survey Project with highlights on the survey responses.</a:t>
            </a:r>
          </a:p>
          <a:p>
            <a:pPr marL="171450" indent="-171450">
              <a:buFont typeface="Arial" panose="020B0604020202020204" pitchFamily="34" charset="0"/>
              <a:buChar char="•"/>
            </a:pPr>
            <a:r>
              <a:rPr lang="en-US" dirty="0"/>
              <a:t>Kinha Lester presented an update on a new PHMSA project to provide hazmat funding resource information. This project is based upon the previous need identified in the Roundtable process to provide better information to local emergency preparedness on the wide range of options to access supplemental hazmat funding.</a:t>
            </a:r>
          </a:p>
        </p:txBody>
      </p:sp>
    </p:spTree>
    <p:extLst>
      <p:ext uri="{BB962C8B-B14F-4D97-AF65-F5344CB8AC3E}">
        <p14:creationId xmlns:p14="http://schemas.microsoft.com/office/powerpoint/2010/main" val="220374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Tim Gablehouse presented an update on activities</a:t>
            </a:r>
          </a:p>
          <a:p>
            <a:pPr marL="171450" indent="-171450">
              <a:buFont typeface="Arial" panose="020B0604020202020204" pitchFamily="34" charset="0"/>
              <a:buChar char="•"/>
            </a:pPr>
            <a:r>
              <a:rPr lang="en-US" dirty="0"/>
              <a:t>Erica Bernstein presented an update on TRANSCAER (Transportation Community Awareness Emergency Response) hazmat training activities. TRANSCAER has expanded its curriculum into augmented reality experiences with new, highly realistic rail safety training on chlorine releases. TRANSCAER is also working on a new course on </a:t>
            </a:r>
            <a:r>
              <a:rPr lang="en-US" dirty="0" err="1"/>
              <a:t>lithiumion</a:t>
            </a:r>
            <a:r>
              <a:rPr lang="en-US" dirty="0"/>
              <a:t> batteries and, for those audiences in small rural jurisdictions with limited classroom access, building a hazmat training trailer to support outreach to those audiences. </a:t>
            </a:r>
          </a:p>
          <a:p>
            <a:pPr marL="171450" indent="-171450">
              <a:buFont typeface="Arial" panose="020B0604020202020204" pitchFamily="34" charset="0"/>
              <a:buChar char="•"/>
            </a:pPr>
            <a:r>
              <a:rPr lang="en-US" dirty="0"/>
              <a:t>Andy Byrnes presented an update on the plans for Jack Rabbit III trials. In the coming years 2022 – 2025, a follow-up JR III program will be conducted, involving the planning, protection, and response to large-scale releases of Ammonia, similar to the earlier experiments involving Chlorine. The project working group is the “end user” of the possible trial’s findings, and the goal is to provide the nation’s emergency preparedness community with important outcomes from the program. The team will look at multiple releases and variations in environmental conditions, with the next field trials likely conducted in 2025. Concurrently, the team is working on tabletop exercises to apply the JR I and II chlorine release findings and apply them to anhydrous ammonia applications. </a:t>
            </a:r>
          </a:p>
        </p:txBody>
      </p:sp>
    </p:spTree>
    <p:extLst>
      <p:ext uri="{BB962C8B-B14F-4D97-AF65-F5344CB8AC3E}">
        <p14:creationId xmlns:p14="http://schemas.microsoft.com/office/powerpoint/2010/main" val="220374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Fady Al </a:t>
            </a:r>
            <a:r>
              <a:rPr lang="en-US" dirty="0" err="1"/>
              <a:t>Zarka</a:t>
            </a:r>
            <a:r>
              <a:rPr lang="en-US" dirty="0"/>
              <a:t> (Transport Canada) presented an update on TC’s current ERG-related work. TC is conducting a review of the LNG information in the ERG, including a gap analysis on what information is available academically and whether the ERG information is sufficient regarding LNG during transport. TC is also closing off a stakeholder survey on user satisfaction regarding the ERG. More information on this stakeholder survey and the ERG LRG review will be available in the next Roundtable meeting.</a:t>
            </a:r>
          </a:p>
        </p:txBody>
      </p:sp>
    </p:spTree>
    <p:extLst>
      <p:ext uri="{BB962C8B-B14F-4D97-AF65-F5344CB8AC3E}">
        <p14:creationId xmlns:p14="http://schemas.microsoft.com/office/powerpoint/2010/main" val="178774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568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2" name="Picture 1" descr="TKloc6.JPG">
            <a:extLst>
              <a:ext uri="{FF2B5EF4-FFF2-40B4-BE49-F238E27FC236}">
                <a16:creationId xmlns:a16="http://schemas.microsoft.com/office/drawing/2014/main" id="{76440572-C871-4157-B45C-04AA95BAEAA7}"/>
              </a:ext>
            </a:extLst>
          </p:cNvPr>
          <p:cNvPicPr>
            <a:picLocks noChangeAspect="1"/>
          </p:cNvPicPr>
          <p:nvPr userDrawn="1"/>
        </p:nvPicPr>
        <p:blipFill rotWithShape="1">
          <a:blip r:embed="rId2" cstate="print">
            <a:alphaModFix amt="32000"/>
            <a:extLst>
              <a:ext uri="{28A0092B-C50C-407E-A947-70E740481C1C}">
                <a14:useLocalDpi xmlns:a14="http://schemas.microsoft.com/office/drawing/2010/main"/>
              </a:ext>
            </a:extLst>
          </a:blip>
          <a:srcRect/>
          <a:stretch/>
        </p:blipFill>
        <p:spPr bwMode="auto">
          <a:xfrm>
            <a:off x="0" y="0"/>
            <a:ext cx="9144000" cy="5143500"/>
          </a:xfrm>
          <a:prstGeom prst="rect">
            <a:avLst/>
          </a:prstGeom>
          <a:noFill/>
          <a:ln>
            <a:noFill/>
          </a:ln>
          <a:effectLst>
            <a:outerShdw blurRad="50800" dist="50800" dir="5400000" algn="ctr" rotWithShape="0">
              <a:schemeClr val="bg1"/>
            </a:outerShdw>
          </a:effectLst>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98F6900-8D32-9207-6C40-204C42F6031E}"/>
              </a:ext>
            </a:extLst>
          </p:cNvPr>
          <p:cNvSpPr/>
          <p:nvPr userDrawn="1"/>
        </p:nvSpPr>
        <p:spPr>
          <a:xfrm>
            <a:off x="0" y="2571750"/>
            <a:ext cx="9144000" cy="2571750"/>
          </a:xfrm>
          <a:prstGeom prst="rect">
            <a:avLst/>
          </a:prstGeom>
          <a:solidFill>
            <a:srgbClr val="002060">
              <a:alpha val="64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6530" y="3004430"/>
            <a:ext cx="5195644" cy="1706390"/>
          </a:xfrm>
        </p:spPr>
        <p:txBody>
          <a:bodyPr>
            <a:noAutofit/>
          </a:bodyPr>
          <a:lstStyle>
            <a:lvl1pPr marL="0" indent="0" algn="r">
              <a:lnSpc>
                <a:spcPct val="112000"/>
              </a:lnSpc>
              <a:spcBef>
                <a:spcPts val="0"/>
              </a:spcBef>
              <a:spcAft>
                <a:spcPts val="0"/>
              </a:spcAft>
              <a:buNone/>
              <a:defRPr sz="3300" b="1" i="0">
                <a:solidFill>
                  <a:schemeClr val="bg1"/>
                </a:solidFill>
                <a:latin typeface="Arial Black" panose="020B0604020202020204" pitchFamily="34" charset="0"/>
                <a:cs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BCDC2CA4-13BB-468C-B803-7EE60DE78A5E}" type="datetime1">
              <a:rPr lang="en-US" smtClean="0"/>
              <a:t>4/16/2023</a:t>
            </a:fld>
            <a:endParaRPr lang="en-US"/>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6207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1"/>
            <a:ext cx="7795028" cy="760662"/>
          </a:xfrm>
        </p:spPr>
        <p:txBody>
          <a:bodyPr/>
          <a:lstStyle>
            <a:lvl1pPr>
              <a:defRPr>
                <a:solidFill>
                  <a:srgbClr val="04599B"/>
                </a:solidFill>
              </a:defRPr>
            </a:lvl1pPr>
          </a:lstStyle>
          <a:p>
            <a:r>
              <a:rPr lang="en-US" dirty="0"/>
              <a:t>Click to edit Master title style</a:t>
            </a:r>
          </a:p>
        </p:txBody>
      </p:sp>
      <p:sp>
        <p:nvSpPr>
          <p:cNvPr id="3" name="Content Placeholder 2"/>
          <p:cNvSpPr>
            <a:spLocks noGrp="1"/>
          </p:cNvSpPr>
          <p:nvPr>
            <p:ph idx="1"/>
          </p:nvPr>
        </p:nvSpPr>
        <p:spPr>
          <a:xfrm>
            <a:off x="1028699" y="1397000"/>
            <a:ext cx="7795029" cy="3003550"/>
          </a:xfrm>
        </p:spPr>
        <p:txBody>
          <a:bodyPr/>
          <a:lstStyle>
            <a:lvl1pPr>
              <a:defRPr sz="2400">
                <a:solidFill>
                  <a:schemeClr val="tx1"/>
                </a:solidFill>
                <a:latin typeface="Arial" panose="020B0604020202020204" pitchFamily="34" charset="0"/>
                <a:cs typeface="Arial" panose="020B0604020202020204" pitchFamily="34" charset="0"/>
              </a:defRPr>
            </a:lvl1pPr>
            <a:lvl2pPr>
              <a:defRPr sz="2400">
                <a:solidFill>
                  <a:schemeClr val="tx1"/>
                </a:solidFill>
                <a:latin typeface="Arial" panose="020B0604020202020204" pitchFamily="34" charset="0"/>
                <a:cs typeface="Arial" panose="020B0604020202020204" pitchFamily="34" charset="0"/>
              </a:defRPr>
            </a:lvl2pPr>
            <a:lvl3pPr>
              <a:defRPr sz="2400">
                <a:solidFill>
                  <a:schemeClr val="tx1"/>
                </a:solidFill>
                <a:latin typeface="Arial" panose="020B0604020202020204" pitchFamily="34" charset="0"/>
                <a:cs typeface="Arial" panose="020B0604020202020204" pitchFamily="34" charset="0"/>
              </a:defRPr>
            </a:lvl3pPr>
            <a:lvl4pPr>
              <a:defRPr sz="2400">
                <a:solidFill>
                  <a:schemeClr val="tx1"/>
                </a:solidFill>
                <a:latin typeface="Arial" panose="020B0604020202020204" pitchFamily="34" charset="0"/>
                <a:cs typeface="Arial" panose="020B0604020202020204" pitchFamily="34" charset="0"/>
              </a:defRPr>
            </a:lvl4pPr>
            <a:lvl5pPr>
              <a:defRPr sz="2400">
                <a:solidFill>
                  <a:schemeClr val="tx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7213353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4305300" cy="1114425"/>
          </a:xfrm>
        </p:spPr>
        <p:txBody>
          <a:bodyPr/>
          <a:lstStyle/>
          <a:p>
            <a:r>
              <a:rPr lang="en-US"/>
              <a:t>Click to edit Master title style</a:t>
            </a:r>
          </a:p>
        </p:txBody>
      </p:sp>
      <p:sp>
        <p:nvSpPr>
          <p:cNvPr id="3" name="Content Placeholder 2"/>
          <p:cNvSpPr>
            <a:spLocks noGrp="1"/>
          </p:cNvSpPr>
          <p:nvPr>
            <p:ph idx="1"/>
          </p:nvPr>
        </p:nvSpPr>
        <p:spPr>
          <a:xfrm>
            <a:off x="1028699" y="1714500"/>
            <a:ext cx="4305301" cy="2686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
        <p:nvSpPr>
          <p:cNvPr id="8" name="Picture Placeholder 7">
            <a:extLst>
              <a:ext uri="{FF2B5EF4-FFF2-40B4-BE49-F238E27FC236}">
                <a16:creationId xmlns:a16="http://schemas.microsoft.com/office/drawing/2014/main" id="{09D19BEF-A9E7-8F95-BA2C-8B27893BF0AE}"/>
              </a:ext>
            </a:extLst>
          </p:cNvPr>
          <p:cNvSpPr>
            <a:spLocks noGrp="1"/>
          </p:cNvSpPr>
          <p:nvPr>
            <p:ph type="pic" sz="quarter" idx="13"/>
          </p:nvPr>
        </p:nvSpPr>
        <p:spPr>
          <a:xfrm>
            <a:off x="4838699" y="0"/>
            <a:ext cx="4305301" cy="5143500"/>
          </a:xfrm>
          <a:prstGeom prst="flowChartInputOutput">
            <a:avLst/>
          </a:prstGeom>
          <a:solidFill>
            <a:schemeClr val="bg2"/>
          </a:solidFill>
        </p:spPr>
        <p:txBody>
          <a:bodyPr/>
          <a:lstStyle/>
          <a:p>
            <a:endParaRPr lang="en-US"/>
          </a:p>
        </p:txBody>
      </p:sp>
    </p:spTree>
    <p:extLst>
      <p:ext uri="{BB962C8B-B14F-4D97-AF65-F5344CB8AC3E}">
        <p14:creationId xmlns:p14="http://schemas.microsoft.com/office/powerpoint/2010/main" val="25863348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735ADFAE-9026-4B54-BEFF-4C75CDC9079F}" type="datetime1">
              <a:rPr lang="en-US" smtClean="0"/>
              <a:t>4/16/2023</a:t>
            </a:fld>
            <a:endParaRPr lang="en-US"/>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1066173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53B9FF-07F5-4EEE-9217-0091242ACD88}" type="datetime1">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708693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B21C6D2-08F8-4CBA-9327-5930185A9CD0}" type="datetime1">
              <a:rPr lang="en-US" smtClean="0"/>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1192659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ection Sl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5F50-4C49-45ED-93B4-D266FC04B8CF}" type="datetime1">
              <a:rPr lang="en-US" smtClean="0"/>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5" name="Picture 4">
            <a:extLst>
              <a:ext uri="{FF2B5EF4-FFF2-40B4-BE49-F238E27FC236}">
                <a16:creationId xmlns:a16="http://schemas.microsoft.com/office/drawing/2014/main" id="{873C2443-DC96-AAD4-826A-17E07A6560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403" y="0"/>
            <a:ext cx="9160403" cy="5143500"/>
          </a:xfrm>
          <a:prstGeom prst="rect">
            <a:avLst/>
          </a:prstGeom>
        </p:spPr>
      </p:pic>
      <p:sp>
        <p:nvSpPr>
          <p:cNvPr id="6" name="Parallelogram 1">
            <a:extLst>
              <a:ext uri="{FF2B5EF4-FFF2-40B4-BE49-F238E27FC236}">
                <a16:creationId xmlns:a16="http://schemas.microsoft.com/office/drawing/2014/main" id="{5F94252E-C637-1533-0082-7800F4CC2084}"/>
              </a:ext>
            </a:extLst>
          </p:cNvPr>
          <p:cNvSpPr/>
          <p:nvPr userDrawn="1"/>
        </p:nvSpPr>
        <p:spPr>
          <a:xfrm>
            <a:off x="3217762" y="-2"/>
            <a:ext cx="5940020" cy="5166649"/>
          </a:xfrm>
          <a:custGeom>
            <a:avLst/>
            <a:gdLst>
              <a:gd name="connsiteX0" fmla="*/ 0 w 9296400"/>
              <a:gd name="connsiteY0" fmla="*/ 5143500 h 5143500"/>
              <a:gd name="connsiteX1" fmla="*/ 1285875 w 9296400"/>
              <a:gd name="connsiteY1" fmla="*/ 0 h 5143500"/>
              <a:gd name="connsiteX2" fmla="*/ 9296400 w 9296400"/>
              <a:gd name="connsiteY2" fmla="*/ 0 h 5143500"/>
              <a:gd name="connsiteX3" fmla="*/ 8010525 w 9296400"/>
              <a:gd name="connsiteY3" fmla="*/ 5143500 h 5143500"/>
              <a:gd name="connsiteX4" fmla="*/ 0 w 9296400"/>
              <a:gd name="connsiteY4" fmla="*/ 5143500 h 5143500"/>
              <a:gd name="connsiteX0" fmla="*/ 0 w 8010525"/>
              <a:gd name="connsiteY0" fmla="*/ 5143500 h 5143500"/>
              <a:gd name="connsiteX1" fmla="*/ 1285875 w 8010525"/>
              <a:gd name="connsiteY1" fmla="*/ 0 h 5143500"/>
              <a:gd name="connsiteX2" fmla="*/ 7791692 w 8010525"/>
              <a:gd name="connsiteY2" fmla="*/ 34724 h 5143500"/>
              <a:gd name="connsiteX3" fmla="*/ 8010525 w 8010525"/>
              <a:gd name="connsiteY3" fmla="*/ 5143500 h 5143500"/>
              <a:gd name="connsiteX4" fmla="*/ 0 w 8010525"/>
              <a:gd name="connsiteY4" fmla="*/ 5143500 h 5143500"/>
              <a:gd name="connsiteX0" fmla="*/ 0 w 7848479"/>
              <a:gd name="connsiteY0" fmla="*/ 5143500 h 5155074"/>
              <a:gd name="connsiteX1" fmla="*/ 1285875 w 7848479"/>
              <a:gd name="connsiteY1" fmla="*/ 0 h 5155074"/>
              <a:gd name="connsiteX2" fmla="*/ 7791692 w 7848479"/>
              <a:gd name="connsiteY2" fmla="*/ 34724 h 5155074"/>
              <a:gd name="connsiteX3" fmla="*/ 7848479 w 7848479"/>
              <a:gd name="connsiteY3" fmla="*/ 5155074 h 5155074"/>
              <a:gd name="connsiteX4" fmla="*/ 0 w 7848479"/>
              <a:gd name="connsiteY4" fmla="*/ 5143500 h 5155074"/>
              <a:gd name="connsiteX0" fmla="*/ 0 w 7848479"/>
              <a:gd name="connsiteY0" fmla="*/ 5143500 h 5155074"/>
              <a:gd name="connsiteX1" fmla="*/ 1285875 w 7848479"/>
              <a:gd name="connsiteY1" fmla="*/ 0 h 5155074"/>
              <a:gd name="connsiteX2" fmla="*/ 7780117 w 7848479"/>
              <a:gd name="connsiteY2" fmla="*/ 0 h 5155074"/>
              <a:gd name="connsiteX3" fmla="*/ 7848479 w 7848479"/>
              <a:gd name="connsiteY3" fmla="*/ 5155074 h 5155074"/>
              <a:gd name="connsiteX4" fmla="*/ 0 w 7848479"/>
              <a:gd name="connsiteY4" fmla="*/ 5143500 h 5155074"/>
              <a:gd name="connsiteX0" fmla="*/ 0 w 7825330"/>
              <a:gd name="connsiteY0" fmla="*/ 5143500 h 5178223"/>
              <a:gd name="connsiteX1" fmla="*/ 1285875 w 7825330"/>
              <a:gd name="connsiteY1" fmla="*/ 0 h 5178223"/>
              <a:gd name="connsiteX2" fmla="*/ 7780117 w 7825330"/>
              <a:gd name="connsiteY2" fmla="*/ 0 h 5178223"/>
              <a:gd name="connsiteX3" fmla="*/ 7825330 w 7825330"/>
              <a:gd name="connsiteY3" fmla="*/ 5178223 h 5178223"/>
              <a:gd name="connsiteX4" fmla="*/ 0 w 7825330"/>
              <a:gd name="connsiteY4" fmla="*/ 5143500 h 5178223"/>
              <a:gd name="connsiteX0" fmla="*/ 0 w 7780117"/>
              <a:gd name="connsiteY0" fmla="*/ 5143500 h 5166648"/>
              <a:gd name="connsiteX1" fmla="*/ 1285875 w 7780117"/>
              <a:gd name="connsiteY1" fmla="*/ 0 h 5166648"/>
              <a:gd name="connsiteX2" fmla="*/ 7780117 w 7780117"/>
              <a:gd name="connsiteY2" fmla="*/ 0 h 5166648"/>
              <a:gd name="connsiteX3" fmla="*/ 7779031 w 7780117"/>
              <a:gd name="connsiteY3" fmla="*/ 5166648 h 5166648"/>
              <a:gd name="connsiteX4" fmla="*/ 0 w 7780117"/>
              <a:gd name="connsiteY4" fmla="*/ 5143500 h 5166648"/>
              <a:gd name="connsiteX0" fmla="*/ 0 w 7805116"/>
              <a:gd name="connsiteY0" fmla="*/ 5143500 h 5166648"/>
              <a:gd name="connsiteX1" fmla="*/ 1285875 w 7805116"/>
              <a:gd name="connsiteY1" fmla="*/ 0 h 5166648"/>
              <a:gd name="connsiteX2" fmla="*/ 7780117 w 7805116"/>
              <a:gd name="connsiteY2" fmla="*/ 0 h 5166648"/>
              <a:gd name="connsiteX3" fmla="*/ 7779031 w 7805116"/>
              <a:gd name="connsiteY3" fmla="*/ 5166648 h 5166648"/>
              <a:gd name="connsiteX4" fmla="*/ 0 w 7805116"/>
              <a:gd name="connsiteY4" fmla="*/ 5143500 h 5166648"/>
              <a:gd name="connsiteX0" fmla="*/ 0 w 7812951"/>
              <a:gd name="connsiteY0" fmla="*/ 5143500 h 5166648"/>
              <a:gd name="connsiteX1" fmla="*/ 1285875 w 7812951"/>
              <a:gd name="connsiteY1" fmla="*/ 0 h 5166648"/>
              <a:gd name="connsiteX2" fmla="*/ 7803138 w 7812951"/>
              <a:gd name="connsiteY2" fmla="*/ 11574 h 5166648"/>
              <a:gd name="connsiteX3" fmla="*/ 7779031 w 7812951"/>
              <a:gd name="connsiteY3" fmla="*/ 5166648 h 5166648"/>
              <a:gd name="connsiteX4" fmla="*/ 0 w 7812951"/>
              <a:gd name="connsiteY4" fmla="*/ 5143500 h 5166648"/>
              <a:gd name="connsiteX0" fmla="*/ 0 w 7818821"/>
              <a:gd name="connsiteY0" fmla="*/ 5143501 h 5166649"/>
              <a:gd name="connsiteX1" fmla="*/ 1285875 w 7818821"/>
              <a:gd name="connsiteY1" fmla="*/ 1 h 5166649"/>
              <a:gd name="connsiteX2" fmla="*/ 7814649 w 7818821"/>
              <a:gd name="connsiteY2" fmla="*/ 0 h 5166649"/>
              <a:gd name="connsiteX3" fmla="*/ 7779031 w 7818821"/>
              <a:gd name="connsiteY3" fmla="*/ 5166649 h 5166649"/>
              <a:gd name="connsiteX4" fmla="*/ 0 w 7818821"/>
              <a:gd name="connsiteY4" fmla="*/ 5143501 h 516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8821" h="5166649">
                <a:moveTo>
                  <a:pt x="0" y="5143501"/>
                </a:moveTo>
                <a:lnTo>
                  <a:pt x="1285875" y="1"/>
                </a:lnTo>
                <a:lnTo>
                  <a:pt x="7814649" y="0"/>
                </a:lnTo>
                <a:cubicBezTo>
                  <a:pt x="7814287" y="1722216"/>
                  <a:pt x="7837267" y="3467583"/>
                  <a:pt x="7779031" y="5166649"/>
                </a:cubicBezTo>
                <a:lnTo>
                  <a:pt x="0" y="5143501"/>
                </a:lnTo>
                <a:close/>
              </a:path>
            </a:pathLst>
          </a:custGeom>
          <a:solidFill>
            <a:schemeClr val="accent1">
              <a:alpha val="7860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9985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7B20AEA5-AC75-449A-8B42-EC5E91846C0B}" type="datetime1">
              <a:rPr lang="en-US" smtClean="0"/>
              <a:t>4/16/2023</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806684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a:t>Click to edit Master title style</a:t>
            </a:r>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572A8082-D7DB-413B-B457-D56F0BAE165A}" type="datetime1">
              <a:rPr lang="en-US" smtClean="0"/>
              <a:t>4/16/2023</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016325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795028" cy="111442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28699" y="1714500"/>
            <a:ext cx="7795029" cy="2686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AF6B2D76-0773-4668-A12D-E10B3F516909}" type="datetime1">
              <a:rPr lang="en-US" smtClean="0"/>
              <a:t>4/16/2023</a:t>
            </a:fld>
            <a:endParaRPr lang="en-US"/>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a:p>
        </p:txBody>
      </p:sp>
      <p:sp>
        <p:nvSpPr>
          <p:cNvPr id="6" name="Slide Number Placeholder 5"/>
          <p:cNvSpPr>
            <a:spLocks noGrp="1"/>
          </p:cNvSpPr>
          <p:nvPr>
            <p:ph type="sldNum" sz="quarter" idx="4"/>
          </p:nvPr>
        </p:nvSpPr>
        <p:spPr>
          <a:xfrm>
            <a:off x="7626510" y="4840038"/>
            <a:ext cx="1197219" cy="303461"/>
          </a:xfrm>
          <a:prstGeom prst="rect">
            <a:avLst/>
          </a:prstGeom>
        </p:spPr>
        <p:txBody>
          <a:bodyPr vert="horz" lIns="91440" tIns="45720" rIns="91440" bIns="45720" rtlCol="0" anchor="ctr"/>
          <a:lstStyle>
            <a:lvl1pPr algn="r">
              <a:defRPr sz="1200" b="1" baseline="0">
                <a:solidFill>
                  <a:schemeClr val="tx2"/>
                </a:solidFill>
              </a:defRPr>
            </a:lvl1pPr>
          </a:lstStyle>
          <a:p>
            <a:fld id="{00000000-1234-1234-1234-123412341234}" type="slidenum">
              <a:rPr lang="en" smtClean="0"/>
              <a:pPr/>
              <a:t>‹#›</a:t>
            </a:fld>
            <a:endParaRPr lang="en"/>
          </a:p>
        </p:txBody>
      </p:sp>
      <p:sp>
        <p:nvSpPr>
          <p:cNvPr id="9" name="Rectangle 8" title="Side bar"/>
          <p:cNvSpPr/>
          <p:nvPr/>
        </p:nvSpPr>
        <p:spPr>
          <a:xfrm>
            <a:off x="320271" y="0"/>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35544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731" r:id="rId3"/>
    <p:sldLayoutId id="2147483664" r:id="rId4"/>
    <p:sldLayoutId id="2147483665" r:id="rId5"/>
    <p:sldLayoutId id="2147483667" r:id="rId6"/>
    <p:sldLayoutId id="2147483668" r:id="rId7"/>
    <p:sldLayoutId id="2147483669" r:id="rId8"/>
    <p:sldLayoutId id="2147483670" r:id="rId9"/>
  </p:sldLayoutIdLst>
  <p:hf hdr="0" ftr="0" dt="0"/>
  <p:txStyles>
    <p:titleStyle>
      <a:lvl1pPr algn="ctr" defTabSz="685800" rtl="0" eaLnBrk="1" latinLnBrk="0" hangingPunct="1">
        <a:lnSpc>
          <a:spcPct val="89000"/>
        </a:lnSpc>
        <a:spcBef>
          <a:spcPct val="0"/>
        </a:spcBef>
        <a:buNone/>
        <a:defRPr sz="3300" b="1" i="0" kern="1200" baseline="0">
          <a:solidFill>
            <a:srgbClr val="04599B"/>
          </a:solidFill>
          <a:latin typeface="Arial Black" panose="020B0604020202020204" pitchFamily="34" charset="0"/>
          <a:ea typeface="Lato" panose="020F0502020204030203" pitchFamily="34" charset="0"/>
          <a:cs typeface="Arial Black" panose="020B0604020202020204" pitchFamily="34" charset="0"/>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993425-C9E9-3B84-00D2-8A96338A35C9}"/>
              </a:ext>
            </a:extLst>
          </p:cNvPr>
          <p:cNvGrpSpPr/>
          <p:nvPr/>
        </p:nvGrpSpPr>
        <p:grpSpPr>
          <a:xfrm>
            <a:off x="6840639" y="1590581"/>
            <a:ext cx="1979271" cy="1979271"/>
            <a:chOff x="439629" y="2743090"/>
            <a:chExt cx="1979271" cy="1979271"/>
          </a:xfrm>
        </p:grpSpPr>
        <p:sp>
          <p:nvSpPr>
            <p:cNvPr id="4" name="Rectangle 3">
              <a:extLst>
                <a:ext uri="{FF2B5EF4-FFF2-40B4-BE49-F238E27FC236}">
                  <a16:creationId xmlns:a16="http://schemas.microsoft.com/office/drawing/2014/main" id="{FC218B6F-6A64-B2EA-0454-29AD91A9EC35}"/>
                </a:ext>
              </a:extLst>
            </p:cNvPr>
            <p:cNvSpPr/>
            <p:nvPr/>
          </p:nvSpPr>
          <p:spPr>
            <a:xfrm rot="18900000">
              <a:off x="696742" y="2997401"/>
              <a:ext cx="1473218" cy="1478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49" name="Picture 3" descr="MHMRClogo.eps">
              <a:extLst>
                <a:ext uri="{FF2B5EF4-FFF2-40B4-BE49-F238E27FC236}">
                  <a16:creationId xmlns:a16="http://schemas.microsoft.com/office/drawing/2014/main" id="{49BD5594-C664-304C-93B5-A7F3BB0CE8B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9629" y="2743090"/>
              <a:ext cx="1979271" cy="1979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ubtitle 6">
            <a:extLst>
              <a:ext uri="{FF2B5EF4-FFF2-40B4-BE49-F238E27FC236}">
                <a16:creationId xmlns:a16="http://schemas.microsoft.com/office/drawing/2014/main" id="{8ABCA59B-74A8-9582-66C9-2873288B3302}"/>
              </a:ext>
            </a:extLst>
          </p:cNvPr>
          <p:cNvSpPr>
            <a:spLocks noGrp="1"/>
          </p:cNvSpPr>
          <p:nvPr>
            <p:ph type="subTitle" idx="1"/>
          </p:nvPr>
        </p:nvSpPr>
        <p:spPr>
          <a:xfrm>
            <a:off x="266006" y="3004430"/>
            <a:ext cx="6890168" cy="1706390"/>
          </a:xfrm>
        </p:spPr>
        <p:txBody>
          <a:bodyPr/>
          <a:lstStyle/>
          <a:p>
            <a:pPr algn="r" defTabSz="685800"/>
            <a:r>
              <a:rPr lang="en-US" sz="2800" b="1" dirty="0">
                <a:solidFill>
                  <a:schemeClr val="bg1"/>
                </a:solidFill>
                <a:latin typeface="Arial" panose="020B0604020202020204" pitchFamily="34" charset="0"/>
                <a:cs typeface="Arial" panose="020B0604020202020204" pitchFamily="34" charset="0"/>
              </a:rPr>
              <a:t>November 2022 Hazardous  Materials</a:t>
            </a:r>
          </a:p>
          <a:p>
            <a:pPr algn="r" defTabSz="685800">
              <a:spcAft>
                <a:spcPts val="1200"/>
              </a:spcAft>
            </a:pPr>
            <a:r>
              <a:rPr lang="en-US" sz="2800" b="1" dirty="0">
                <a:solidFill>
                  <a:schemeClr val="bg1"/>
                </a:solidFill>
                <a:latin typeface="Arial" panose="020B0604020202020204" pitchFamily="34" charset="0"/>
                <a:cs typeface="Arial" panose="020B0604020202020204" pitchFamily="34" charset="0"/>
              </a:rPr>
              <a:t>Roundtable Meeting Report</a:t>
            </a:r>
          </a:p>
          <a:p>
            <a:pPr algn="r" defTabSz="685800"/>
            <a:r>
              <a:rPr lang="en-US" sz="2800" b="1" dirty="0">
                <a:solidFill>
                  <a:schemeClr val="bg1"/>
                </a:solidFill>
                <a:latin typeface="Arial" panose="020B0604020202020204" pitchFamily="34" charset="0"/>
                <a:cs typeface="Arial" panose="020B0604020202020204" pitchFamily="34" charset="0"/>
              </a:rPr>
              <a:t>Eddie Murphy </a:t>
            </a:r>
          </a:p>
        </p:txBody>
      </p:sp>
    </p:spTree>
  </p:cSld>
  <p:clrMapOvr>
    <a:masterClrMapping/>
  </p:clrMapOvr>
  <p:transition advTm="104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865643-4EB6-A6EB-C37C-A9EE673D800E}"/>
              </a:ext>
            </a:extLst>
          </p:cNvPr>
          <p:cNvSpPr/>
          <p:nvPr/>
        </p:nvSpPr>
        <p:spPr>
          <a:xfrm>
            <a:off x="971548" y="1244906"/>
            <a:ext cx="7620001" cy="276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Date: Tuesday &amp; Wednesday, May 9 – 10, 2023</a:t>
            </a:r>
            <a:br>
              <a:rPr lang="en-US" sz="2400" dirty="0"/>
            </a:br>
            <a:r>
              <a:rPr lang="en-US" sz="2400" dirty="0"/>
              <a:t> </a:t>
            </a:r>
          </a:p>
          <a:p>
            <a:pPr algn="ctr"/>
            <a:r>
              <a:rPr lang="en-US" sz="2400" dirty="0"/>
              <a:t>Onsite: National Fire Academy, Emmitsburg, MD</a:t>
            </a:r>
          </a:p>
          <a:p>
            <a:pPr algn="ctr"/>
            <a:endParaRPr lang="en-US" sz="2400" dirty="0"/>
          </a:p>
          <a:p>
            <a:pPr algn="ctr"/>
            <a:r>
              <a:rPr lang="en-US" sz="2400" dirty="0"/>
              <a:t>Virtual: Link will be provided one week prior to session.</a:t>
            </a:r>
          </a:p>
          <a:p>
            <a:pPr algn="ctr"/>
            <a:endParaRPr lang="en-US" sz="2400" dirty="0"/>
          </a:p>
        </p:txBody>
      </p:sp>
      <p:sp>
        <p:nvSpPr>
          <p:cNvPr id="5" name="Title 4">
            <a:extLst>
              <a:ext uri="{FF2B5EF4-FFF2-40B4-BE49-F238E27FC236}">
                <a16:creationId xmlns:a16="http://schemas.microsoft.com/office/drawing/2014/main" id="{8D35EEA7-C654-55D8-E9F2-4CE6ABDB0B33}"/>
              </a:ext>
            </a:extLst>
          </p:cNvPr>
          <p:cNvSpPr>
            <a:spLocks noGrp="1"/>
          </p:cNvSpPr>
          <p:nvPr>
            <p:ph type="title"/>
          </p:nvPr>
        </p:nvSpPr>
        <p:spPr>
          <a:xfrm>
            <a:off x="1028699" y="514350"/>
            <a:ext cx="7505701" cy="605217"/>
          </a:xfrm>
        </p:spPr>
        <p:txBody>
          <a:bodyPr>
            <a:normAutofit fontScale="90000"/>
          </a:bodyPr>
          <a:lstStyle/>
          <a:p>
            <a:r>
              <a:rPr lang="en-US" sz="3000" dirty="0"/>
              <a:t>2023 Roundtable Meeting Information</a:t>
            </a:r>
          </a:p>
        </p:txBody>
      </p:sp>
      <p:sp>
        <p:nvSpPr>
          <p:cNvPr id="4" name="Slide Number Placeholder 3">
            <a:extLst>
              <a:ext uri="{FF2B5EF4-FFF2-40B4-BE49-F238E27FC236}">
                <a16:creationId xmlns:a16="http://schemas.microsoft.com/office/drawing/2014/main" id="{CC5CB809-4BD8-166F-D9CE-110695FEF824}"/>
              </a:ext>
            </a:extLst>
          </p:cNvPr>
          <p:cNvSpPr>
            <a:spLocks noGrp="1"/>
          </p:cNvSpPr>
          <p:nvPr>
            <p:ph type="sldNum" sz="quarter" idx="12"/>
          </p:nvPr>
        </p:nvSpPr>
        <p:spPr>
          <a:xfrm>
            <a:off x="7615643" y="4840039"/>
            <a:ext cx="1197219" cy="303461"/>
          </a:xfrm>
        </p:spPr>
        <p:txBody>
          <a:bodyPr/>
          <a:lstStyle/>
          <a:p>
            <a:pPr marL="0" lvl="0" indent="0" algn="r" rtl="0">
              <a:spcBef>
                <a:spcPts val="0"/>
              </a:spcBef>
              <a:spcAft>
                <a:spcPts val="0"/>
              </a:spcAft>
              <a:buNone/>
            </a:pPr>
            <a:fld id="{00000000-1234-1234-1234-123412341234}" type="slidenum">
              <a:rPr lang="en" smtClean="0"/>
              <a:t>10</a:t>
            </a:fld>
            <a:endParaRPr lang="en" dirty="0"/>
          </a:p>
        </p:txBody>
      </p:sp>
    </p:spTree>
    <p:extLst>
      <p:ext uri="{BB962C8B-B14F-4D97-AF65-F5344CB8AC3E}">
        <p14:creationId xmlns:p14="http://schemas.microsoft.com/office/powerpoint/2010/main" val="73557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Description automatically generated with medium confidence">
            <a:extLst>
              <a:ext uri="{FF2B5EF4-FFF2-40B4-BE49-F238E27FC236}">
                <a16:creationId xmlns:a16="http://schemas.microsoft.com/office/drawing/2014/main" id="{07EC64FE-09F6-C6C2-66D2-ED127AC21A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3822700"/>
            <a:ext cx="9144000" cy="1328295"/>
          </a:xfrm>
          <a:prstGeom prst="rect">
            <a:avLst/>
          </a:prstGeom>
        </p:spPr>
      </p:pic>
      <p:pic>
        <p:nvPicPr>
          <p:cNvPr id="14" name="Picture 13" descr="A picture containing plane, airplane, tarmac, rocket&#10;&#10;Description automatically generated">
            <a:extLst>
              <a:ext uri="{FF2B5EF4-FFF2-40B4-BE49-F238E27FC236}">
                <a16:creationId xmlns:a16="http://schemas.microsoft.com/office/drawing/2014/main" id="{692EEB34-78D2-5573-2B57-2D9D55615A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61201" y="2898775"/>
            <a:ext cx="2108200" cy="891931"/>
          </a:xfrm>
          <a:prstGeom prst="rect">
            <a:avLst/>
          </a:prstGeom>
        </p:spPr>
      </p:pic>
      <p:sp>
        <p:nvSpPr>
          <p:cNvPr id="10" name="TextBox 9"/>
          <p:cNvSpPr txBox="1"/>
          <p:nvPr/>
        </p:nvSpPr>
        <p:spPr>
          <a:xfrm>
            <a:off x="3383470" y="3872985"/>
            <a:ext cx="2597983" cy="184666"/>
          </a:xfrm>
          <a:prstGeom prst="rect">
            <a:avLst/>
          </a:prstGeom>
          <a:ln/>
        </p:spPr>
        <p:txBody>
          <a:bodyPr vert="horz" wrap="square" lIns="68580" tIns="34290" rIns="68580" bIns="34290" rtlCol="0" anchor="ctr">
            <a:spAutoFit/>
          </a:bodyPr>
          <a:lstStyle/>
          <a:p>
            <a:pPr algn="ctr" defTabSz="685800"/>
            <a:endParaRPr lang="en-US" sz="750" b="1" dirty="0">
              <a:solidFill>
                <a:srgbClr val="1F497D"/>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082454C-EEA1-5297-20B9-4F5E6588E80D}"/>
              </a:ext>
            </a:extLst>
          </p:cNvPr>
          <p:cNvSpPr>
            <a:spLocks noGrp="1"/>
          </p:cNvSpPr>
          <p:nvPr>
            <p:ph type="title"/>
          </p:nvPr>
        </p:nvSpPr>
        <p:spPr/>
        <p:txBody>
          <a:bodyPr/>
          <a:lstStyle/>
          <a:p>
            <a:pPr algn="ctr"/>
            <a:r>
              <a:rPr lang="en-US" dirty="0"/>
              <a:t>Questions • Comments</a:t>
            </a:r>
          </a:p>
        </p:txBody>
      </p:sp>
      <p:sp>
        <p:nvSpPr>
          <p:cNvPr id="5" name="Content Placeholder 4">
            <a:extLst>
              <a:ext uri="{FF2B5EF4-FFF2-40B4-BE49-F238E27FC236}">
                <a16:creationId xmlns:a16="http://schemas.microsoft.com/office/drawing/2014/main" id="{C6EB84FD-CA22-B6AE-9DF6-0B9FA09AE29E}"/>
              </a:ext>
            </a:extLst>
          </p:cNvPr>
          <p:cNvSpPr>
            <a:spLocks noGrp="1"/>
          </p:cNvSpPr>
          <p:nvPr>
            <p:ph idx="1"/>
          </p:nvPr>
        </p:nvSpPr>
        <p:spPr>
          <a:xfrm>
            <a:off x="1028699" y="1397000"/>
            <a:ext cx="7429501" cy="3003550"/>
          </a:xfrm>
        </p:spPr>
        <p:txBody>
          <a:bodyPr/>
          <a:lstStyle/>
          <a:p>
            <a:pPr marL="0" indent="0" algn="ctr" defTabSz="685800">
              <a:spcAft>
                <a:spcPts val="900"/>
              </a:spcAft>
              <a:buNone/>
            </a:pPr>
            <a:r>
              <a:rPr lang="en-US" sz="2400" b="1" dirty="0">
                <a:solidFill>
                  <a:prstClr val="black"/>
                </a:solidFill>
                <a:latin typeface="Calibri"/>
              </a:rPr>
              <a:t>Eddie Murphy</a:t>
            </a:r>
          </a:p>
          <a:p>
            <a:pPr marL="0" indent="0" algn="ctr" defTabSz="685800">
              <a:buNone/>
            </a:pPr>
            <a:r>
              <a:rPr lang="en-US" sz="2400" dirty="0">
                <a:solidFill>
                  <a:prstClr val="black"/>
                </a:solidFill>
                <a:latin typeface="Calibri"/>
              </a:rPr>
              <a:t>Email: </a:t>
            </a:r>
            <a:r>
              <a:rPr lang="en-US" sz="2400" dirty="0" err="1">
                <a:solidFill>
                  <a:prstClr val="black"/>
                </a:solidFill>
                <a:latin typeface="Calibri"/>
              </a:rPr>
              <a:t>Eddie.Murphy@DOT.gov</a:t>
            </a:r>
            <a:endParaRPr lang="en-US" sz="2400" dirty="0">
              <a:solidFill>
                <a:prstClr val="black"/>
              </a:solidFill>
              <a:latin typeface="Calibri"/>
            </a:endParaRPr>
          </a:p>
          <a:p>
            <a:pPr marL="0" indent="0" algn="ctr" defTabSz="685800">
              <a:buNone/>
            </a:pPr>
            <a:r>
              <a:rPr lang="en-US" sz="2400" dirty="0">
                <a:solidFill>
                  <a:prstClr val="black"/>
                </a:solidFill>
                <a:latin typeface="Calibri"/>
              </a:rPr>
              <a:t>Office: 202-366-7043</a:t>
            </a:r>
          </a:p>
          <a:p>
            <a:pPr marL="0" indent="0" algn="ctr" defTabSz="685800">
              <a:buNone/>
            </a:pPr>
            <a:r>
              <a:rPr lang="en-US" sz="2400" dirty="0">
                <a:solidFill>
                  <a:prstClr val="black"/>
                </a:solidFill>
                <a:latin typeface="Calibri"/>
              </a:rPr>
              <a:t>Cell: 202-734-9122</a:t>
            </a:r>
            <a:endParaRPr lang="en-US" sz="1350" dirty="0">
              <a:solidFill>
                <a:prstClr val="black"/>
              </a:solidFill>
              <a:latin typeface="Calibri"/>
            </a:endParaRPr>
          </a:p>
          <a:p>
            <a:endParaRPr lang="en-US" dirty="0"/>
          </a:p>
        </p:txBody>
      </p:sp>
      <p:sp>
        <p:nvSpPr>
          <p:cNvPr id="16" name="Slide Number Placeholder 1"/>
          <p:cNvSpPr>
            <a:spLocks noGrp="1"/>
          </p:cNvSpPr>
          <p:nvPr>
            <p:ph type="sldNum" sz="quarter" idx="12"/>
          </p:nvPr>
        </p:nvSpPr>
        <p:spPr/>
        <p:txBody>
          <a:bodyPr/>
          <a:lstStyle/>
          <a:p>
            <a:pPr defTabSz="685800"/>
            <a:fld id="{BE4FB471-EBB4-4D81-9EA6-902E33AD37CE}" type="slidenum">
              <a:rPr lang="en-US">
                <a:solidFill>
                  <a:schemeClr val="bg1"/>
                </a:solidFill>
                <a:latin typeface="Calibri"/>
              </a:rPr>
              <a:pPr defTabSz="685800"/>
              <a:t>11</a:t>
            </a:fld>
            <a:endParaRPr lang="en-US" dirty="0">
              <a:solidFill>
                <a:schemeClr val="bg1"/>
              </a:solidFill>
              <a:latin typeface="Calibri"/>
            </a:endParaRPr>
          </a:p>
        </p:txBody>
      </p:sp>
      <p:pic>
        <p:nvPicPr>
          <p:cNvPr id="12" name="Picture 2" descr="Image result for thank you">
            <a:extLst>
              <a:ext uri="{FF2B5EF4-FFF2-40B4-BE49-F238E27FC236}">
                <a16:creationId xmlns:a16="http://schemas.microsoft.com/office/drawing/2014/main" id="{727CC8B6-A8EF-466E-A741-1B95BCD3F03D}"/>
              </a:ext>
            </a:extLst>
          </p:cNvPr>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rot="1624267">
            <a:off x="591473" y="2053377"/>
            <a:ext cx="2369708" cy="103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61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classroom&#10;&#10;Description automatically generated with medium confidence">
            <a:extLst>
              <a:ext uri="{FF2B5EF4-FFF2-40B4-BE49-F238E27FC236}">
                <a16:creationId xmlns:a16="http://schemas.microsoft.com/office/drawing/2014/main" id="{45F9F28B-6614-8335-E67F-427A99822AA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27937" y="-2"/>
            <a:ext cx="5416063" cy="5143500"/>
          </a:xfrm>
          <a:prstGeom prst="rect">
            <a:avLst/>
          </a:prstGeom>
        </p:spPr>
      </p:pic>
      <p:sp>
        <p:nvSpPr>
          <p:cNvPr id="5" name="Rectangle 7">
            <a:extLst>
              <a:ext uri="{FF2B5EF4-FFF2-40B4-BE49-F238E27FC236}">
                <a16:creationId xmlns:a16="http://schemas.microsoft.com/office/drawing/2014/main" id="{BEE3AA9E-617C-C1E3-D53A-1DF014B2E8EE}"/>
              </a:ext>
            </a:extLst>
          </p:cNvPr>
          <p:cNvSpPr/>
          <p:nvPr/>
        </p:nvSpPr>
        <p:spPr>
          <a:xfrm>
            <a:off x="863599" y="2"/>
            <a:ext cx="5689601" cy="5156200"/>
          </a:xfrm>
          <a:custGeom>
            <a:avLst/>
            <a:gdLst>
              <a:gd name="connsiteX0" fmla="*/ 0 w 6200106"/>
              <a:gd name="connsiteY0" fmla="*/ 0 h 5143500"/>
              <a:gd name="connsiteX1" fmla="*/ 6200106 w 6200106"/>
              <a:gd name="connsiteY1" fmla="*/ 0 h 5143500"/>
              <a:gd name="connsiteX2" fmla="*/ 6200106 w 6200106"/>
              <a:gd name="connsiteY2" fmla="*/ 5143500 h 5143500"/>
              <a:gd name="connsiteX3" fmla="*/ 0 w 6200106"/>
              <a:gd name="connsiteY3" fmla="*/ 5143500 h 5143500"/>
              <a:gd name="connsiteX4" fmla="*/ 0 w 6200106"/>
              <a:gd name="connsiteY4" fmla="*/ 0 h 5143500"/>
              <a:gd name="connsiteX0" fmla="*/ 0 w 7531195"/>
              <a:gd name="connsiteY0" fmla="*/ 0 h 5143500"/>
              <a:gd name="connsiteX1" fmla="*/ 7531195 w 7531195"/>
              <a:gd name="connsiteY1" fmla="*/ 0 h 5143500"/>
              <a:gd name="connsiteX2" fmla="*/ 6200106 w 7531195"/>
              <a:gd name="connsiteY2" fmla="*/ 5143500 h 5143500"/>
              <a:gd name="connsiteX3" fmla="*/ 0 w 7531195"/>
              <a:gd name="connsiteY3" fmla="*/ 5143500 h 5143500"/>
              <a:gd name="connsiteX4" fmla="*/ 0 w 7531195"/>
              <a:gd name="connsiteY4" fmla="*/ 0 h 5143500"/>
              <a:gd name="connsiteX0" fmla="*/ 0 w 7531195"/>
              <a:gd name="connsiteY0" fmla="*/ 0 h 5155075"/>
              <a:gd name="connsiteX1" fmla="*/ 7531195 w 7531195"/>
              <a:gd name="connsiteY1" fmla="*/ 0 h 5155075"/>
              <a:gd name="connsiteX2" fmla="*/ 5459326 w 7531195"/>
              <a:gd name="connsiteY2" fmla="*/ 5155075 h 5155075"/>
              <a:gd name="connsiteX3" fmla="*/ 0 w 7531195"/>
              <a:gd name="connsiteY3" fmla="*/ 5143500 h 5155075"/>
              <a:gd name="connsiteX4" fmla="*/ 0 w 7531195"/>
              <a:gd name="connsiteY4" fmla="*/ 0 h 5155075"/>
              <a:gd name="connsiteX0" fmla="*/ 1116294 w 7531195"/>
              <a:gd name="connsiteY0" fmla="*/ 0 h 5155075"/>
              <a:gd name="connsiteX1" fmla="*/ 7531195 w 7531195"/>
              <a:gd name="connsiteY1" fmla="*/ 0 h 5155075"/>
              <a:gd name="connsiteX2" fmla="*/ 5459326 w 7531195"/>
              <a:gd name="connsiteY2" fmla="*/ 5155075 h 5155075"/>
              <a:gd name="connsiteX3" fmla="*/ 0 w 7531195"/>
              <a:gd name="connsiteY3" fmla="*/ 5143500 h 5155075"/>
              <a:gd name="connsiteX4" fmla="*/ 1116294 w 7531195"/>
              <a:gd name="connsiteY4" fmla="*/ 0 h 5155075"/>
              <a:gd name="connsiteX0" fmla="*/ 0 w 6414901"/>
              <a:gd name="connsiteY0" fmla="*/ 0 h 5156200"/>
              <a:gd name="connsiteX1" fmla="*/ 6414901 w 6414901"/>
              <a:gd name="connsiteY1" fmla="*/ 0 h 5156200"/>
              <a:gd name="connsiteX2" fmla="*/ 4343032 w 6414901"/>
              <a:gd name="connsiteY2" fmla="*/ 5155075 h 5156200"/>
              <a:gd name="connsiteX3" fmla="*/ 32832 w 6414901"/>
              <a:gd name="connsiteY3" fmla="*/ 5156200 h 5156200"/>
              <a:gd name="connsiteX4" fmla="*/ 0 w 6414901"/>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4901" h="5156200">
                <a:moveTo>
                  <a:pt x="0" y="0"/>
                </a:moveTo>
                <a:lnTo>
                  <a:pt x="6414901" y="0"/>
                </a:lnTo>
                <a:lnTo>
                  <a:pt x="4343032" y="5155075"/>
                </a:lnTo>
                <a:lnTo>
                  <a:pt x="32832" y="51562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CF367-4AFE-4177-B122-8BDAC4572429}"/>
              </a:ext>
            </a:extLst>
          </p:cNvPr>
          <p:cNvSpPr>
            <a:spLocks noGrp="1"/>
          </p:cNvSpPr>
          <p:nvPr>
            <p:ph type="title"/>
          </p:nvPr>
        </p:nvSpPr>
        <p:spPr>
          <a:xfrm>
            <a:off x="1028700" y="514351"/>
            <a:ext cx="5219700" cy="760662"/>
          </a:xfrm>
        </p:spPr>
        <p:txBody>
          <a:bodyPr>
            <a:normAutofit/>
          </a:bodyPr>
          <a:lstStyle/>
          <a:p>
            <a:r>
              <a:rPr lang="en-US" dirty="0">
                <a:latin typeface="Arial Black" panose="020B0A04020102020204" pitchFamily="34" charset="0"/>
              </a:rPr>
              <a:t>Discussion Items </a:t>
            </a:r>
          </a:p>
        </p:txBody>
      </p:sp>
      <p:sp>
        <p:nvSpPr>
          <p:cNvPr id="3" name="Content Placeholder 2">
            <a:extLst>
              <a:ext uri="{FF2B5EF4-FFF2-40B4-BE49-F238E27FC236}">
                <a16:creationId xmlns:a16="http://schemas.microsoft.com/office/drawing/2014/main" id="{03AD14A2-DEC9-408C-B315-46022EE0330A}"/>
              </a:ext>
            </a:extLst>
          </p:cNvPr>
          <p:cNvSpPr>
            <a:spLocks noGrp="1"/>
          </p:cNvSpPr>
          <p:nvPr>
            <p:ph idx="1"/>
          </p:nvPr>
        </p:nvSpPr>
        <p:spPr>
          <a:xfrm>
            <a:off x="1028699" y="1397000"/>
            <a:ext cx="4241801" cy="3568700"/>
          </a:xfrm>
        </p:spPr>
        <p:txBody>
          <a:bodyPr>
            <a:normAutofit/>
          </a:bodyPr>
          <a:lstStyle/>
          <a:p>
            <a:pPr>
              <a:buFont typeface="Wingdings" pitchFamily="2" charset="2"/>
              <a:buChar char="§"/>
            </a:pPr>
            <a:r>
              <a:rPr lang="en-US" sz="2400" dirty="0">
                <a:solidFill>
                  <a:schemeClr val="tx1"/>
                </a:solidFill>
                <a:latin typeface="Arial" panose="020B0604020202020204" pitchFamily="34" charset="0"/>
                <a:cs typeface="Arial" panose="020B0604020202020204" pitchFamily="34" charset="0"/>
              </a:rPr>
              <a:t>Reviewed 2021 Roundtable </a:t>
            </a:r>
          </a:p>
          <a:p>
            <a:pPr>
              <a:buFont typeface="Wingdings" pitchFamily="2" charset="2"/>
              <a:buChar char="§"/>
            </a:pPr>
            <a:r>
              <a:rPr lang="en-US" sz="2400" dirty="0">
                <a:solidFill>
                  <a:schemeClr val="tx1"/>
                </a:solidFill>
                <a:latin typeface="Arial" panose="020B0604020202020204" pitchFamily="34" charset="0"/>
                <a:cs typeface="Arial" panose="020B0604020202020204" pitchFamily="34" charset="0"/>
              </a:rPr>
              <a:t>Summarized actions and work being done by Roundtable Members and Federal Partners</a:t>
            </a:r>
          </a:p>
          <a:p>
            <a:pPr>
              <a:buFont typeface="Wingdings" pitchFamily="2" charset="2"/>
              <a:buChar char="§"/>
            </a:pPr>
            <a:r>
              <a:rPr lang="en-US" sz="2400" dirty="0">
                <a:solidFill>
                  <a:schemeClr val="tx1"/>
                </a:solidFill>
                <a:latin typeface="Arial" panose="020B0604020202020204" pitchFamily="34" charset="0"/>
                <a:cs typeface="Arial" panose="020B0604020202020204" pitchFamily="34" charset="0"/>
              </a:rPr>
              <a:t>Discussed Emergent Issues</a:t>
            </a:r>
          </a:p>
          <a:p>
            <a:pPr>
              <a:buFont typeface="Wingdings" pitchFamily="2" charset="2"/>
              <a:buChar char="§"/>
            </a:pPr>
            <a:r>
              <a:rPr lang="en-US" sz="2400" dirty="0">
                <a:solidFill>
                  <a:schemeClr val="tx1"/>
                </a:solidFill>
                <a:latin typeface="Arial" panose="020B0604020202020204" pitchFamily="34" charset="0"/>
                <a:cs typeface="Arial" panose="020B0604020202020204" pitchFamily="34" charset="0"/>
              </a:rPr>
              <a:t>Listed Next Steps</a:t>
            </a:r>
          </a:p>
        </p:txBody>
      </p:sp>
      <p:sp>
        <p:nvSpPr>
          <p:cNvPr id="10" name="Slide Number Placeholder 3">
            <a:extLst>
              <a:ext uri="{FF2B5EF4-FFF2-40B4-BE49-F238E27FC236}">
                <a16:creationId xmlns:a16="http://schemas.microsoft.com/office/drawing/2014/main" id="{9D0F3BAD-B7E3-0090-28C3-F509F7D38A2D}"/>
              </a:ext>
            </a:extLst>
          </p:cNvPr>
          <p:cNvSpPr>
            <a:spLocks noGrp="1"/>
          </p:cNvSpPr>
          <p:nvPr>
            <p:ph type="sldNum" sz="quarter" idx="12"/>
          </p:nvPr>
        </p:nvSpPr>
        <p:spPr>
          <a:xfrm>
            <a:off x="7615643" y="4840039"/>
            <a:ext cx="1197219" cy="303461"/>
          </a:xfrm>
        </p:spPr>
        <p:txBody>
          <a:bodyPr/>
          <a:lstStyle/>
          <a:p>
            <a:pPr marL="0" lvl="0" indent="0" algn="r" rtl="0">
              <a:spcBef>
                <a:spcPts val="0"/>
              </a:spcBef>
              <a:spcAft>
                <a:spcPts val="0"/>
              </a:spcAft>
              <a:buNone/>
            </a:pPr>
            <a:fld id="{00000000-1234-1234-1234-123412341234}" type="slidenum">
              <a:rPr lang="en" smtClean="0">
                <a:solidFill>
                  <a:schemeClr val="bg1"/>
                </a:solidFill>
              </a:rPr>
              <a:t>2</a:t>
            </a:fld>
            <a:endParaRPr lang="en" dirty="0">
              <a:solidFill>
                <a:schemeClr val="bg1"/>
              </a:solidFill>
            </a:endParaRPr>
          </a:p>
        </p:txBody>
      </p:sp>
    </p:spTree>
    <p:extLst>
      <p:ext uri="{BB962C8B-B14F-4D97-AF65-F5344CB8AC3E}">
        <p14:creationId xmlns:p14="http://schemas.microsoft.com/office/powerpoint/2010/main" val="95552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9D4E30E-DE4A-4957-AE92-432B7A80BE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6952" y="0"/>
            <a:ext cx="3709407" cy="5130561"/>
          </a:xfrm>
          <a:prstGeom prst="rect">
            <a:avLst/>
          </a:prstGeom>
        </p:spPr>
      </p:pic>
      <p:sp>
        <p:nvSpPr>
          <p:cNvPr id="8" name="Rectangle 7">
            <a:extLst>
              <a:ext uri="{FF2B5EF4-FFF2-40B4-BE49-F238E27FC236}">
                <a16:creationId xmlns:a16="http://schemas.microsoft.com/office/drawing/2014/main" id="{BF2C42D9-786A-47AD-94DC-40B5D971F440}"/>
              </a:ext>
            </a:extLst>
          </p:cNvPr>
          <p:cNvSpPr/>
          <p:nvPr/>
        </p:nvSpPr>
        <p:spPr>
          <a:xfrm>
            <a:off x="-1" y="1"/>
            <a:ext cx="7531195" cy="5155075"/>
          </a:xfrm>
          <a:custGeom>
            <a:avLst/>
            <a:gdLst>
              <a:gd name="connsiteX0" fmla="*/ 0 w 6200106"/>
              <a:gd name="connsiteY0" fmla="*/ 0 h 5143500"/>
              <a:gd name="connsiteX1" fmla="*/ 6200106 w 6200106"/>
              <a:gd name="connsiteY1" fmla="*/ 0 h 5143500"/>
              <a:gd name="connsiteX2" fmla="*/ 6200106 w 6200106"/>
              <a:gd name="connsiteY2" fmla="*/ 5143500 h 5143500"/>
              <a:gd name="connsiteX3" fmla="*/ 0 w 6200106"/>
              <a:gd name="connsiteY3" fmla="*/ 5143500 h 5143500"/>
              <a:gd name="connsiteX4" fmla="*/ 0 w 6200106"/>
              <a:gd name="connsiteY4" fmla="*/ 0 h 5143500"/>
              <a:gd name="connsiteX0" fmla="*/ 0 w 7531195"/>
              <a:gd name="connsiteY0" fmla="*/ 0 h 5143500"/>
              <a:gd name="connsiteX1" fmla="*/ 7531195 w 7531195"/>
              <a:gd name="connsiteY1" fmla="*/ 0 h 5143500"/>
              <a:gd name="connsiteX2" fmla="*/ 6200106 w 7531195"/>
              <a:gd name="connsiteY2" fmla="*/ 5143500 h 5143500"/>
              <a:gd name="connsiteX3" fmla="*/ 0 w 7531195"/>
              <a:gd name="connsiteY3" fmla="*/ 5143500 h 5143500"/>
              <a:gd name="connsiteX4" fmla="*/ 0 w 7531195"/>
              <a:gd name="connsiteY4" fmla="*/ 0 h 5143500"/>
              <a:gd name="connsiteX0" fmla="*/ 0 w 7531195"/>
              <a:gd name="connsiteY0" fmla="*/ 0 h 5155075"/>
              <a:gd name="connsiteX1" fmla="*/ 7531195 w 7531195"/>
              <a:gd name="connsiteY1" fmla="*/ 0 h 5155075"/>
              <a:gd name="connsiteX2" fmla="*/ 5459326 w 7531195"/>
              <a:gd name="connsiteY2" fmla="*/ 5155075 h 5155075"/>
              <a:gd name="connsiteX3" fmla="*/ 0 w 7531195"/>
              <a:gd name="connsiteY3" fmla="*/ 5143500 h 5155075"/>
              <a:gd name="connsiteX4" fmla="*/ 0 w 7531195"/>
              <a:gd name="connsiteY4" fmla="*/ 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1195" h="5155075">
                <a:moveTo>
                  <a:pt x="0" y="0"/>
                </a:moveTo>
                <a:lnTo>
                  <a:pt x="7531195" y="0"/>
                </a:lnTo>
                <a:lnTo>
                  <a:pt x="5459326" y="5155075"/>
                </a:lnTo>
                <a:lnTo>
                  <a:pt x="0" y="51435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6C8B10D-C401-4B59-9631-02BB5E6EACAA}"/>
              </a:ext>
            </a:extLst>
          </p:cNvPr>
          <p:cNvSpPr>
            <a:spLocks noGrp="1"/>
          </p:cNvSpPr>
          <p:nvPr>
            <p:ph type="title"/>
          </p:nvPr>
        </p:nvSpPr>
        <p:spPr>
          <a:xfrm>
            <a:off x="816398" y="109411"/>
            <a:ext cx="6244159" cy="760662"/>
          </a:xfrm>
        </p:spPr>
        <p:txBody>
          <a:bodyPr>
            <a:noAutofit/>
          </a:bodyPr>
          <a:lstStyle/>
          <a:p>
            <a:r>
              <a:rPr lang="en-US" b="1" dirty="0">
                <a:latin typeface="Arial Black" panose="020B0A04020102020204" pitchFamily="34" charset="0"/>
              </a:rPr>
              <a:t>Review of the 2019-2021 Roundtable Meetings </a:t>
            </a:r>
          </a:p>
        </p:txBody>
      </p:sp>
      <p:sp>
        <p:nvSpPr>
          <p:cNvPr id="6" name="Rectangle 5">
            <a:extLst>
              <a:ext uri="{FF2B5EF4-FFF2-40B4-BE49-F238E27FC236}">
                <a16:creationId xmlns:a16="http://schemas.microsoft.com/office/drawing/2014/main" id="{2132AB83-00BE-44B5-A303-FB18826DB814}"/>
              </a:ext>
            </a:extLst>
          </p:cNvPr>
          <p:cNvSpPr/>
          <p:nvPr/>
        </p:nvSpPr>
        <p:spPr>
          <a:xfrm>
            <a:off x="261982" y="1145550"/>
            <a:ext cx="6798575" cy="419554"/>
          </a:xfrm>
          <a:custGeom>
            <a:avLst/>
            <a:gdLst>
              <a:gd name="connsiteX0" fmla="*/ 0 w 6798575"/>
              <a:gd name="connsiteY0" fmla="*/ 0 h 419554"/>
              <a:gd name="connsiteX1" fmla="*/ 6798575 w 6798575"/>
              <a:gd name="connsiteY1" fmla="*/ 0 h 419554"/>
              <a:gd name="connsiteX2" fmla="*/ 6798575 w 6798575"/>
              <a:gd name="connsiteY2" fmla="*/ 419554 h 419554"/>
              <a:gd name="connsiteX3" fmla="*/ 0 w 6798575"/>
              <a:gd name="connsiteY3" fmla="*/ 419554 h 419554"/>
              <a:gd name="connsiteX4" fmla="*/ 0 w 6798575"/>
              <a:gd name="connsiteY4" fmla="*/ 0 h 419554"/>
              <a:gd name="connsiteX0" fmla="*/ 0 w 6798575"/>
              <a:gd name="connsiteY0" fmla="*/ 0 h 419554"/>
              <a:gd name="connsiteX1" fmla="*/ 6798575 w 6798575"/>
              <a:gd name="connsiteY1" fmla="*/ 0 h 419554"/>
              <a:gd name="connsiteX2" fmla="*/ 6636529 w 6798575"/>
              <a:gd name="connsiteY2" fmla="*/ 419554 h 419554"/>
              <a:gd name="connsiteX3" fmla="*/ 0 w 6798575"/>
              <a:gd name="connsiteY3" fmla="*/ 419554 h 419554"/>
              <a:gd name="connsiteX4" fmla="*/ 0 w 6798575"/>
              <a:gd name="connsiteY4" fmla="*/ 0 h 419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8575" h="419554">
                <a:moveTo>
                  <a:pt x="0" y="0"/>
                </a:moveTo>
                <a:lnTo>
                  <a:pt x="6798575" y="0"/>
                </a:lnTo>
                <a:lnTo>
                  <a:pt x="6636529" y="419554"/>
                </a:lnTo>
                <a:lnTo>
                  <a:pt x="0" y="419554"/>
                </a:lnTo>
                <a:lnTo>
                  <a:pt x="0" y="0"/>
                </a:lnTo>
                <a:close/>
              </a:path>
            </a:pathLst>
          </a:custGeom>
          <a:solidFill>
            <a:srgbClr val="FF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Content Placeholder 2">
            <a:extLst>
              <a:ext uri="{FF2B5EF4-FFF2-40B4-BE49-F238E27FC236}">
                <a16:creationId xmlns:a16="http://schemas.microsoft.com/office/drawing/2014/main" id="{2E75D606-8196-4904-B1FE-4673EF925BD7}"/>
              </a:ext>
            </a:extLst>
          </p:cNvPr>
          <p:cNvSpPr txBox="1">
            <a:spLocks/>
          </p:cNvSpPr>
          <p:nvPr/>
        </p:nvSpPr>
        <p:spPr>
          <a:xfrm>
            <a:off x="882709" y="1211081"/>
            <a:ext cx="3325092" cy="316778"/>
          </a:xfrm>
          <a:prstGeom prst="rect">
            <a:avLst/>
          </a:prstGeom>
        </p:spPr>
        <p:txBody>
          <a:bodyPr vert="horz" lIns="91440" tIns="45720" rIns="91440" bIns="45720" rtlCol="0">
            <a:no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indent="0">
              <a:spcBef>
                <a:spcPts val="0"/>
              </a:spcBef>
              <a:spcAft>
                <a:spcPts val="0"/>
              </a:spcAft>
              <a:buNone/>
            </a:pP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2019-2021 HazMat Roundtable</a:t>
            </a:r>
          </a:p>
        </p:txBody>
      </p:sp>
      <p:sp>
        <p:nvSpPr>
          <p:cNvPr id="20" name="Content Placeholder 2">
            <a:extLst>
              <a:ext uri="{FF2B5EF4-FFF2-40B4-BE49-F238E27FC236}">
                <a16:creationId xmlns:a16="http://schemas.microsoft.com/office/drawing/2014/main" id="{300FA121-E3D1-4C6D-B7F5-55486FB8B406}"/>
              </a:ext>
            </a:extLst>
          </p:cNvPr>
          <p:cNvSpPr txBox="1">
            <a:spLocks/>
          </p:cNvSpPr>
          <p:nvPr/>
        </p:nvSpPr>
        <p:spPr>
          <a:xfrm>
            <a:off x="1324368" y="1773411"/>
            <a:ext cx="2178111" cy="1157293"/>
          </a:xfrm>
          <a:prstGeom prst="rect">
            <a:avLst/>
          </a:prstGeom>
        </p:spPr>
        <p:txBody>
          <a:bodyPr vert="horz" lIns="91440" tIns="45720" rIns="91440" bIns="45720" rtlCol="0">
            <a:no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a:lnSpc>
                <a:spcPts val="1800"/>
              </a:lnSpc>
              <a:spcBef>
                <a:spcPts val="0"/>
              </a:spcBef>
              <a:spcAft>
                <a:spcPts val="0"/>
              </a:spcAft>
            </a:pPr>
            <a:r>
              <a:rPr lang="en-US" sz="1400" b="1" dirty="0">
                <a:solidFill>
                  <a:schemeClr val="tx1"/>
                </a:solidFill>
                <a:latin typeface="Arial" panose="020B0604020202020204" pitchFamily="34" charset="0"/>
                <a:ea typeface="Calibri" panose="020F0502020204030204" pitchFamily="34" charset="0"/>
                <a:cs typeface="Arial" panose="020B0604020202020204" pitchFamily="34" charset="0"/>
              </a:rPr>
              <a:t>Planning</a:t>
            </a:r>
          </a:p>
          <a:p>
            <a:pPr>
              <a:lnSpc>
                <a:spcPts val="1800"/>
              </a:lnSpc>
              <a:spcBef>
                <a:spcPts val="0"/>
              </a:spcBef>
              <a:spcAft>
                <a:spcPts val="0"/>
              </a:spcAft>
            </a:pPr>
            <a:r>
              <a:rPr lang="en-US" sz="1400" b="1" dirty="0">
                <a:solidFill>
                  <a:schemeClr val="tx1"/>
                </a:solidFill>
                <a:latin typeface="Arial" panose="020B0604020202020204" pitchFamily="34" charset="0"/>
                <a:cs typeface="Arial" panose="020B0604020202020204" pitchFamily="34" charset="0"/>
              </a:rPr>
              <a:t>Prevention</a:t>
            </a:r>
          </a:p>
          <a:p>
            <a:pPr>
              <a:lnSpc>
                <a:spcPts val="1800"/>
              </a:lnSpc>
              <a:spcBef>
                <a:spcPts val="0"/>
              </a:spcBef>
              <a:spcAft>
                <a:spcPts val="0"/>
              </a:spcAft>
            </a:pPr>
            <a:r>
              <a:rPr lang="en-US" sz="1400" b="1" dirty="0">
                <a:solidFill>
                  <a:schemeClr val="tx1"/>
                </a:solidFill>
                <a:latin typeface="Arial" panose="020B0604020202020204" pitchFamily="34" charset="0"/>
                <a:cs typeface="Arial" panose="020B0604020202020204" pitchFamily="34" charset="0"/>
              </a:rPr>
              <a:t>Response</a:t>
            </a:r>
          </a:p>
          <a:p>
            <a:pPr>
              <a:lnSpc>
                <a:spcPts val="1800"/>
              </a:lnSpc>
              <a:spcBef>
                <a:spcPts val="0"/>
              </a:spcBef>
              <a:spcAft>
                <a:spcPts val="0"/>
              </a:spcAft>
            </a:pPr>
            <a:r>
              <a:rPr lang="en-US" sz="1400" b="1" dirty="0">
                <a:solidFill>
                  <a:schemeClr val="tx1"/>
                </a:solidFill>
                <a:latin typeface="Arial" panose="020B0604020202020204" pitchFamily="34" charset="0"/>
                <a:cs typeface="Arial" panose="020B0604020202020204" pitchFamily="34" charset="0"/>
              </a:rPr>
              <a:t>Training</a:t>
            </a:r>
          </a:p>
        </p:txBody>
      </p:sp>
      <p:sp>
        <p:nvSpPr>
          <p:cNvPr id="27" name="Content Placeholder 2">
            <a:extLst>
              <a:ext uri="{FF2B5EF4-FFF2-40B4-BE49-F238E27FC236}">
                <a16:creationId xmlns:a16="http://schemas.microsoft.com/office/drawing/2014/main" id="{56B47E8B-5C00-4EE7-9DA5-D45B37B7B78D}"/>
              </a:ext>
            </a:extLst>
          </p:cNvPr>
          <p:cNvSpPr txBox="1">
            <a:spLocks/>
          </p:cNvSpPr>
          <p:nvPr/>
        </p:nvSpPr>
        <p:spPr>
          <a:xfrm>
            <a:off x="3077791" y="1811221"/>
            <a:ext cx="2028618" cy="1119483"/>
          </a:xfrm>
          <a:prstGeom prst="rect">
            <a:avLst/>
          </a:prstGeom>
        </p:spPr>
        <p:txBody>
          <a:bodyPr vert="horz" lIns="91440" tIns="45720" rIns="91440" bIns="45720" rtlCol="0">
            <a:no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a:lnSpc>
                <a:spcPts val="1800"/>
              </a:lnSpc>
              <a:spcBef>
                <a:spcPts val="0"/>
              </a:spcBef>
              <a:spcAft>
                <a:spcPts val="0"/>
              </a:spcAft>
            </a:pPr>
            <a:r>
              <a:rPr lang="en-US" sz="1400" b="1" dirty="0">
                <a:solidFill>
                  <a:schemeClr val="tx1"/>
                </a:solidFill>
                <a:latin typeface="Arial" panose="020B0604020202020204" pitchFamily="34" charset="0"/>
                <a:cs typeface="Arial" panose="020B0604020202020204" pitchFamily="34" charset="0"/>
              </a:rPr>
              <a:t>Standard of Care</a:t>
            </a:r>
          </a:p>
          <a:p>
            <a:pPr>
              <a:lnSpc>
                <a:spcPts val="1800"/>
              </a:lnSpc>
              <a:spcBef>
                <a:spcPts val="0"/>
              </a:spcBef>
              <a:spcAft>
                <a:spcPts val="0"/>
              </a:spcAft>
            </a:pPr>
            <a:r>
              <a:rPr lang="en-US" sz="1400" b="1" dirty="0">
                <a:solidFill>
                  <a:schemeClr val="tx1"/>
                </a:solidFill>
                <a:latin typeface="Arial" panose="020B0604020202020204" pitchFamily="34" charset="0"/>
                <a:cs typeface="Arial" panose="020B0604020202020204" pitchFamily="34" charset="0"/>
              </a:rPr>
              <a:t>Funding</a:t>
            </a:r>
          </a:p>
          <a:p>
            <a:pPr>
              <a:lnSpc>
                <a:spcPts val="1800"/>
              </a:lnSpc>
              <a:spcBef>
                <a:spcPts val="0"/>
              </a:spcBef>
              <a:spcAft>
                <a:spcPts val="0"/>
              </a:spcAft>
            </a:pPr>
            <a:r>
              <a:rPr lang="en-US" sz="1400" b="1" dirty="0">
                <a:solidFill>
                  <a:schemeClr val="tx1"/>
                </a:solidFill>
                <a:latin typeface="Arial" panose="020B0604020202020204" pitchFamily="34" charset="0"/>
                <a:cs typeface="Arial" panose="020B0604020202020204" pitchFamily="34" charset="0"/>
              </a:rPr>
              <a:t>Information </a:t>
            </a:r>
          </a:p>
          <a:p>
            <a:pPr marL="0" indent="0">
              <a:lnSpc>
                <a:spcPts val="1800"/>
              </a:lnSpc>
              <a:spcBef>
                <a:spcPts val="0"/>
              </a:spcBef>
              <a:spcAft>
                <a:spcPts val="0"/>
              </a:spcAft>
              <a:buNone/>
            </a:pPr>
            <a:r>
              <a:rPr lang="en-US" sz="1400" b="1" dirty="0">
                <a:solidFill>
                  <a:schemeClr val="tx1"/>
                </a:solidFill>
                <a:latin typeface="Arial" panose="020B0604020202020204" pitchFamily="34" charset="0"/>
                <a:cs typeface="Arial" panose="020B0604020202020204" pitchFamily="34" charset="0"/>
              </a:rPr>
              <a:t>      Sharing</a:t>
            </a:r>
          </a:p>
        </p:txBody>
      </p:sp>
      <p:sp>
        <p:nvSpPr>
          <p:cNvPr id="22" name="Content Placeholder 2">
            <a:extLst>
              <a:ext uri="{FF2B5EF4-FFF2-40B4-BE49-F238E27FC236}">
                <a16:creationId xmlns:a16="http://schemas.microsoft.com/office/drawing/2014/main" id="{EDA5D81C-7148-4754-A37F-DDF30183DC45}"/>
              </a:ext>
            </a:extLst>
          </p:cNvPr>
          <p:cNvSpPr txBox="1">
            <a:spLocks/>
          </p:cNvSpPr>
          <p:nvPr/>
        </p:nvSpPr>
        <p:spPr>
          <a:xfrm>
            <a:off x="4032076" y="1177724"/>
            <a:ext cx="1721074" cy="532947"/>
          </a:xfrm>
          <a:prstGeom prst="rect">
            <a:avLst/>
          </a:prstGeom>
        </p:spPr>
        <p:txBody>
          <a:bodyPr vert="horz" lIns="91440" tIns="45720" rIns="91440" bIns="45720" rtlCol="0">
            <a:no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indent="0">
              <a:lnSpc>
                <a:spcPts val="1200"/>
              </a:lnSpc>
              <a:spcBef>
                <a:spcPts val="0"/>
              </a:spcBef>
              <a:spcAft>
                <a:spcPts val="0"/>
              </a:spcAft>
              <a:buNone/>
            </a:pPr>
            <a:r>
              <a:rPr lang="en-US" sz="1100" b="1" i="1" dirty="0">
                <a:solidFill>
                  <a:schemeClr val="tx1"/>
                </a:solidFill>
                <a:latin typeface="Arial" panose="020B0604020202020204" pitchFamily="34" charset="0"/>
                <a:ea typeface="Calibri" panose="020F0502020204030204" pitchFamily="34" charset="0"/>
                <a:cs typeface="Arial" panose="020B0604020202020204" pitchFamily="34" charset="0"/>
              </a:rPr>
              <a:t>Emergent Issues and Actions Needed</a:t>
            </a:r>
            <a:endParaRPr lang="en-US" sz="1100" b="1" i="1"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2868396-0EF3-439E-A5C4-C1C8186E5170}"/>
              </a:ext>
            </a:extLst>
          </p:cNvPr>
          <p:cNvSpPr/>
          <p:nvPr/>
        </p:nvSpPr>
        <p:spPr>
          <a:xfrm>
            <a:off x="261983" y="3279693"/>
            <a:ext cx="5938121" cy="412507"/>
          </a:xfrm>
          <a:custGeom>
            <a:avLst/>
            <a:gdLst>
              <a:gd name="connsiteX0" fmla="*/ 0 w 5938121"/>
              <a:gd name="connsiteY0" fmla="*/ 0 h 412507"/>
              <a:gd name="connsiteX1" fmla="*/ 5938121 w 5938121"/>
              <a:gd name="connsiteY1" fmla="*/ 0 h 412507"/>
              <a:gd name="connsiteX2" fmla="*/ 5938121 w 5938121"/>
              <a:gd name="connsiteY2" fmla="*/ 412507 h 412507"/>
              <a:gd name="connsiteX3" fmla="*/ 0 w 5938121"/>
              <a:gd name="connsiteY3" fmla="*/ 412507 h 412507"/>
              <a:gd name="connsiteX4" fmla="*/ 0 w 5938121"/>
              <a:gd name="connsiteY4" fmla="*/ 0 h 412507"/>
              <a:gd name="connsiteX0" fmla="*/ 0 w 5938121"/>
              <a:gd name="connsiteY0" fmla="*/ 0 h 412507"/>
              <a:gd name="connsiteX1" fmla="*/ 5938121 w 5938121"/>
              <a:gd name="connsiteY1" fmla="*/ 0 h 412507"/>
              <a:gd name="connsiteX2" fmla="*/ 5833949 w 5938121"/>
              <a:gd name="connsiteY2" fmla="*/ 412507 h 412507"/>
              <a:gd name="connsiteX3" fmla="*/ 0 w 5938121"/>
              <a:gd name="connsiteY3" fmla="*/ 412507 h 412507"/>
              <a:gd name="connsiteX4" fmla="*/ 0 w 5938121"/>
              <a:gd name="connsiteY4" fmla="*/ 0 h 412507"/>
              <a:gd name="connsiteX0" fmla="*/ 0 w 5938121"/>
              <a:gd name="connsiteY0" fmla="*/ 0 h 412507"/>
              <a:gd name="connsiteX1" fmla="*/ 5938121 w 5938121"/>
              <a:gd name="connsiteY1" fmla="*/ 0 h 412507"/>
              <a:gd name="connsiteX2" fmla="*/ 5787650 w 5938121"/>
              <a:gd name="connsiteY2" fmla="*/ 412507 h 412507"/>
              <a:gd name="connsiteX3" fmla="*/ 0 w 5938121"/>
              <a:gd name="connsiteY3" fmla="*/ 412507 h 412507"/>
              <a:gd name="connsiteX4" fmla="*/ 0 w 5938121"/>
              <a:gd name="connsiteY4" fmla="*/ 0 h 412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8121" h="412507">
                <a:moveTo>
                  <a:pt x="0" y="0"/>
                </a:moveTo>
                <a:lnTo>
                  <a:pt x="5938121" y="0"/>
                </a:lnTo>
                <a:lnTo>
                  <a:pt x="5787650" y="412507"/>
                </a:lnTo>
                <a:lnTo>
                  <a:pt x="0" y="412507"/>
                </a:lnTo>
                <a:lnTo>
                  <a:pt x="0" y="0"/>
                </a:lnTo>
                <a:close/>
              </a:path>
            </a:pathLst>
          </a:custGeom>
          <a:solidFill>
            <a:srgbClr val="FF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97E678A7-D5F4-46BB-B162-CFE946099089}"/>
              </a:ext>
            </a:extLst>
          </p:cNvPr>
          <p:cNvSpPr txBox="1">
            <a:spLocks/>
          </p:cNvSpPr>
          <p:nvPr/>
        </p:nvSpPr>
        <p:spPr>
          <a:xfrm>
            <a:off x="873749" y="3338460"/>
            <a:ext cx="4398502" cy="532947"/>
          </a:xfrm>
          <a:prstGeom prst="rect">
            <a:avLst/>
          </a:prstGeom>
        </p:spPr>
        <p:txBody>
          <a:bodyPr vert="horz" lIns="91440" tIns="45720" rIns="91440" bIns="45720" rtlCol="0">
            <a:no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indent="0">
              <a:spcBef>
                <a:spcPts val="0"/>
              </a:spcBef>
              <a:spcAft>
                <a:spcPts val="0"/>
              </a:spcAft>
              <a:buNone/>
            </a:pP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Pre-Roundtable 2021 Feasibility Studies</a:t>
            </a:r>
            <a:endParaRPr lang="en-US" sz="1600" b="1" dirty="0">
              <a:solidFill>
                <a:schemeClr val="tx1"/>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84C85FC8-C371-4A62-8658-9DC7BFEEC0DD}"/>
              </a:ext>
            </a:extLst>
          </p:cNvPr>
          <p:cNvSpPr txBox="1">
            <a:spLocks/>
          </p:cNvSpPr>
          <p:nvPr/>
        </p:nvSpPr>
        <p:spPr>
          <a:xfrm>
            <a:off x="1305501" y="3894355"/>
            <a:ext cx="4398502" cy="841390"/>
          </a:xfrm>
          <a:prstGeom prst="rect">
            <a:avLst/>
          </a:prstGeom>
        </p:spPr>
        <p:txBody>
          <a:bodyPr vert="horz" lIns="91440" tIns="45720" rIns="91440" bIns="45720" rtlCol="0">
            <a:no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a:lnSpc>
                <a:spcPts val="1500"/>
              </a:lnSpc>
              <a:spcBef>
                <a:spcPts val="0"/>
              </a:spcBef>
              <a:spcAft>
                <a:spcPts val="600"/>
              </a:spcAft>
            </a:pPr>
            <a:r>
              <a:rPr lang="en-US" sz="1400" b="1" dirty="0">
                <a:solidFill>
                  <a:schemeClr val="tx1"/>
                </a:solidFill>
                <a:latin typeface="Arial" panose="020B0604020202020204" pitchFamily="34" charset="0"/>
                <a:ea typeface="Calibri" panose="020F0502020204030204" pitchFamily="34" charset="0"/>
                <a:cs typeface="Arial" panose="020B0604020202020204" pitchFamily="34" charset="0"/>
              </a:rPr>
              <a:t>Improve </a:t>
            </a:r>
            <a:r>
              <a:rPr lang="en-US" sz="1400" b="1" dirty="0">
                <a:solidFill>
                  <a:schemeClr val="accent2"/>
                </a:solidFill>
                <a:latin typeface="Arial" panose="020B0604020202020204" pitchFamily="34" charset="0"/>
                <a:ea typeface="Calibri" panose="020F0502020204030204" pitchFamily="34" charset="0"/>
                <a:cs typeface="Arial" panose="020B0604020202020204" pitchFamily="34" charset="0"/>
              </a:rPr>
              <a:t>LEPC/TERC </a:t>
            </a:r>
            <a:r>
              <a:rPr lang="en-US" sz="1400" b="1" dirty="0">
                <a:solidFill>
                  <a:schemeClr val="tx1"/>
                </a:solidFill>
                <a:latin typeface="Arial" panose="020B0604020202020204" pitchFamily="34" charset="0"/>
                <a:ea typeface="Calibri" panose="020F0502020204030204" pitchFamily="34" charset="0"/>
                <a:cs typeface="Arial" panose="020B0604020202020204" pitchFamily="34" charset="0"/>
              </a:rPr>
              <a:t>Performance</a:t>
            </a:r>
          </a:p>
          <a:p>
            <a:pPr>
              <a:lnSpc>
                <a:spcPts val="1500"/>
              </a:lnSpc>
              <a:spcBef>
                <a:spcPts val="0"/>
              </a:spcBef>
              <a:spcAft>
                <a:spcPts val="600"/>
              </a:spcAft>
            </a:pPr>
            <a:r>
              <a:rPr lang="en-US" sz="1400" b="1" dirty="0">
                <a:solidFill>
                  <a:schemeClr val="tx1"/>
                </a:solidFill>
                <a:latin typeface="Arial" panose="020B0604020202020204" pitchFamily="34" charset="0"/>
                <a:cs typeface="Arial" panose="020B0604020202020204" pitchFamily="34" charset="0"/>
              </a:rPr>
              <a:t>Improve</a:t>
            </a:r>
            <a:r>
              <a:rPr lang="en-US" sz="1400" b="1" dirty="0">
                <a:solidFill>
                  <a:schemeClr val="bg1"/>
                </a:solidFill>
                <a:latin typeface="Arial" panose="020B0604020202020204" pitchFamily="34" charset="0"/>
                <a:cs typeface="Arial" panose="020B0604020202020204" pitchFamily="34" charset="0"/>
              </a:rPr>
              <a:t> </a:t>
            </a:r>
            <a:r>
              <a:rPr lang="en-US" sz="1400" b="1" dirty="0">
                <a:solidFill>
                  <a:schemeClr val="accent2"/>
                </a:solidFill>
                <a:latin typeface="Arial" panose="020B0604020202020204" pitchFamily="34" charset="0"/>
                <a:cs typeface="Arial" panose="020B0604020202020204" pitchFamily="34" charset="0"/>
              </a:rPr>
              <a:t>Risk-Based Preparedness/Response</a:t>
            </a:r>
          </a:p>
          <a:p>
            <a:pPr>
              <a:lnSpc>
                <a:spcPts val="1500"/>
              </a:lnSpc>
              <a:spcBef>
                <a:spcPts val="0"/>
              </a:spcBef>
              <a:spcAft>
                <a:spcPts val="600"/>
              </a:spcAft>
            </a:pPr>
            <a:r>
              <a:rPr lang="en-US" sz="1400" b="1" dirty="0">
                <a:solidFill>
                  <a:schemeClr val="tx1"/>
                </a:solidFill>
                <a:latin typeface="Arial" panose="020B0604020202020204" pitchFamily="34" charset="0"/>
                <a:cs typeface="Arial" panose="020B0604020202020204" pitchFamily="34" charset="0"/>
              </a:rPr>
              <a:t>Improve </a:t>
            </a:r>
            <a:r>
              <a:rPr lang="en-US" sz="1400" b="1" dirty="0">
                <a:solidFill>
                  <a:schemeClr val="accent2"/>
                </a:solidFill>
                <a:latin typeface="Arial" panose="020B0604020202020204" pitchFamily="34" charset="0"/>
                <a:cs typeface="Arial" panose="020B0604020202020204" pitchFamily="34" charset="0"/>
              </a:rPr>
              <a:t>Hazmat Prevention/Mitigation</a:t>
            </a:r>
          </a:p>
        </p:txBody>
      </p:sp>
      <p:sp>
        <p:nvSpPr>
          <p:cNvPr id="2" name="Rectangle 1">
            <a:extLst>
              <a:ext uri="{FF2B5EF4-FFF2-40B4-BE49-F238E27FC236}">
                <a16:creationId xmlns:a16="http://schemas.microsoft.com/office/drawing/2014/main" id="{600E056F-9625-B2BE-C002-06B59177FCE5}"/>
              </a:ext>
            </a:extLst>
          </p:cNvPr>
          <p:cNvSpPr/>
          <p:nvPr/>
        </p:nvSpPr>
        <p:spPr>
          <a:xfrm>
            <a:off x="261983" y="0"/>
            <a:ext cx="173620" cy="5143500"/>
          </a:xfrm>
          <a:prstGeom prst="rect">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FCDD9CA3-3548-DFC3-8DC5-BE39A0F3896C}"/>
              </a:ext>
            </a:extLst>
          </p:cNvPr>
          <p:cNvSpPr txBox="1">
            <a:spLocks/>
          </p:cNvSpPr>
          <p:nvPr/>
        </p:nvSpPr>
        <p:spPr>
          <a:xfrm>
            <a:off x="6367685" y="4427302"/>
            <a:ext cx="2629489" cy="532947"/>
          </a:xfrm>
          <a:prstGeom prst="rect">
            <a:avLst/>
          </a:prstGeom>
        </p:spPr>
        <p:txBody>
          <a:bodyPr vert="horz" lIns="91440" tIns="45720" rIns="91440" bIns="45720" rtlCol="0">
            <a:no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a:lnSpc>
                <a:spcPts val="1200"/>
              </a:lnSpc>
              <a:spcBef>
                <a:spcPts val="0"/>
              </a:spcBef>
              <a:spcAft>
                <a:spcPts val="0"/>
              </a:spcAft>
            </a:pPr>
            <a:r>
              <a:rPr lang="en-US" sz="1100" b="1" i="1" dirty="0">
                <a:solidFill>
                  <a:schemeClr val="bg1"/>
                </a:solidFill>
                <a:latin typeface="Arial" panose="020B0604020202020204" pitchFamily="34" charset="0"/>
                <a:ea typeface="Calibri" panose="020F0502020204030204" pitchFamily="34" charset="0"/>
                <a:cs typeface="Arial" panose="020B0604020202020204" pitchFamily="34" charset="0"/>
              </a:rPr>
              <a:t>Problem Analysis</a:t>
            </a:r>
          </a:p>
          <a:p>
            <a:pPr>
              <a:lnSpc>
                <a:spcPts val="1200"/>
              </a:lnSpc>
              <a:spcBef>
                <a:spcPts val="0"/>
              </a:spcBef>
              <a:spcAft>
                <a:spcPts val="0"/>
              </a:spcAft>
            </a:pPr>
            <a:r>
              <a:rPr lang="en-US" sz="1100" b="1" i="1" dirty="0">
                <a:solidFill>
                  <a:schemeClr val="bg1"/>
                </a:solidFill>
                <a:latin typeface="Arial" panose="020B0604020202020204" pitchFamily="34" charset="0"/>
                <a:cs typeface="Arial" panose="020B0604020202020204" pitchFamily="34" charset="0"/>
              </a:rPr>
              <a:t>Proposed Action Options</a:t>
            </a:r>
          </a:p>
        </p:txBody>
      </p:sp>
      <p:sp>
        <p:nvSpPr>
          <p:cNvPr id="15" name="Slide Number Placeholder 3">
            <a:extLst>
              <a:ext uri="{FF2B5EF4-FFF2-40B4-BE49-F238E27FC236}">
                <a16:creationId xmlns:a16="http://schemas.microsoft.com/office/drawing/2014/main" id="{5B0BB2CA-70FA-FB0A-E2A4-99D3A4DBFD2A}"/>
              </a:ext>
            </a:extLst>
          </p:cNvPr>
          <p:cNvSpPr>
            <a:spLocks noGrp="1"/>
          </p:cNvSpPr>
          <p:nvPr>
            <p:ph type="sldNum" sz="quarter" idx="12"/>
          </p:nvPr>
        </p:nvSpPr>
        <p:spPr>
          <a:xfrm>
            <a:off x="7615643" y="4840039"/>
            <a:ext cx="1197219" cy="303461"/>
          </a:xfrm>
        </p:spPr>
        <p:txBody>
          <a:bodyPr/>
          <a:lstStyle/>
          <a:p>
            <a:pPr marL="0" lvl="0" indent="0" algn="r" rtl="0">
              <a:spcBef>
                <a:spcPts val="0"/>
              </a:spcBef>
              <a:spcAft>
                <a:spcPts val="0"/>
              </a:spcAft>
              <a:buNone/>
            </a:pPr>
            <a:fld id="{00000000-1234-1234-1234-123412341234}" type="slidenum">
              <a:rPr lang="en" smtClean="0">
                <a:solidFill>
                  <a:schemeClr val="bg1"/>
                </a:solidFill>
              </a:rPr>
              <a:t>3</a:t>
            </a:fld>
            <a:endParaRPr lang="en" dirty="0">
              <a:solidFill>
                <a:schemeClr val="bg1"/>
              </a:solidFill>
            </a:endParaRPr>
          </a:p>
        </p:txBody>
      </p:sp>
    </p:spTree>
    <p:extLst>
      <p:ext uri="{BB962C8B-B14F-4D97-AF65-F5344CB8AC3E}">
        <p14:creationId xmlns:p14="http://schemas.microsoft.com/office/powerpoint/2010/main" val="214852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426ABD-535E-4D56-928A-BECB99600CDE}"/>
              </a:ext>
            </a:extLst>
          </p:cNvPr>
          <p:cNvSpPr>
            <a:spLocks noGrp="1"/>
          </p:cNvSpPr>
          <p:nvPr>
            <p:ph type="title" idx="4294967295"/>
          </p:nvPr>
        </p:nvSpPr>
        <p:spPr>
          <a:xfrm>
            <a:off x="4572001" y="1406525"/>
            <a:ext cx="3715472" cy="1012825"/>
          </a:xfrm>
        </p:spPr>
        <p:txBody>
          <a:bodyPr>
            <a:noAutofit/>
          </a:bodyPr>
          <a:lstStyle/>
          <a:p>
            <a:r>
              <a:rPr lang="en-US" sz="4500" b="1" dirty="0">
                <a:solidFill>
                  <a:schemeClr val="bg1"/>
                </a:solidFill>
                <a:latin typeface="Arial Black" panose="020B0A04020102020204" pitchFamily="34" charset="0"/>
              </a:rPr>
              <a:t>Summary of Work</a:t>
            </a:r>
            <a:br>
              <a:rPr lang="en-US" sz="2800" b="1" i="1" dirty="0">
                <a:solidFill>
                  <a:schemeClr val="bg1"/>
                </a:solidFill>
                <a:latin typeface="Arial Black" panose="020B0A04020102020204" pitchFamily="34" charset="0"/>
              </a:rPr>
            </a:br>
            <a:r>
              <a:rPr lang="en-US" sz="2400" b="1" dirty="0">
                <a:solidFill>
                  <a:schemeClr val="bg1"/>
                </a:solidFill>
                <a:latin typeface="Arial Black" panose="020B0A04020102020204" pitchFamily="34" charset="0"/>
              </a:rPr>
              <a:t>being done following the 2021 Roundtable</a:t>
            </a:r>
            <a:endParaRPr lang="en-US" sz="2400" dirty="0">
              <a:solidFill>
                <a:schemeClr val="bg1"/>
              </a:solidFill>
              <a:latin typeface="Arial Black" panose="020B0A04020102020204" pitchFamily="34" charset="0"/>
            </a:endParaRPr>
          </a:p>
        </p:txBody>
      </p:sp>
      <p:sp>
        <p:nvSpPr>
          <p:cNvPr id="3" name="Slide Number Placeholder 3">
            <a:extLst>
              <a:ext uri="{FF2B5EF4-FFF2-40B4-BE49-F238E27FC236}">
                <a16:creationId xmlns:a16="http://schemas.microsoft.com/office/drawing/2014/main" id="{CB85773F-3994-A977-BB0C-81F832F1AF1C}"/>
              </a:ext>
            </a:extLst>
          </p:cNvPr>
          <p:cNvSpPr>
            <a:spLocks noGrp="1"/>
          </p:cNvSpPr>
          <p:nvPr>
            <p:ph type="sldNum" sz="quarter" idx="12"/>
          </p:nvPr>
        </p:nvSpPr>
        <p:spPr>
          <a:xfrm>
            <a:off x="7615643" y="4840039"/>
            <a:ext cx="1197219" cy="303461"/>
          </a:xfrm>
        </p:spPr>
        <p:txBody>
          <a:bodyPr/>
          <a:lstStyle/>
          <a:p>
            <a:pPr marL="0" lvl="0" indent="0" algn="r" rtl="0">
              <a:spcBef>
                <a:spcPts val="0"/>
              </a:spcBef>
              <a:spcAft>
                <a:spcPts val="0"/>
              </a:spcAft>
              <a:buNone/>
            </a:pPr>
            <a:fld id="{00000000-1234-1234-1234-123412341234}" type="slidenum">
              <a:rPr lang="en" smtClean="0">
                <a:solidFill>
                  <a:schemeClr val="bg1"/>
                </a:solidFill>
              </a:rPr>
              <a:t>4</a:t>
            </a:fld>
            <a:endParaRPr lang="en" dirty="0">
              <a:solidFill>
                <a:schemeClr val="bg1"/>
              </a:solidFill>
            </a:endParaRPr>
          </a:p>
        </p:txBody>
      </p:sp>
    </p:spTree>
    <p:extLst>
      <p:ext uri="{BB962C8B-B14F-4D97-AF65-F5344CB8AC3E}">
        <p14:creationId xmlns:p14="http://schemas.microsoft.com/office/powerpoint/2010/main" val="1717849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11F6699-AD10-F026-B91F-2997E6077A78}"/>
              </a:ext>
            </a:extLst>
          </p:cNvPr>
          <p:cNvSpPr/>
          <p:nvPr/>
        </p:nvSpPr>
        <p:spPr>
          <a:xfrm>
            <a:off x="6498046" y="1394768"/>
            <a:ext cx="2516711" cy="3130061"/>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1876D02-D057-FD73-5BA2-0E240A0D4EC6}"/>
              </a:ext>
            </a:extLst>
          </p:cNvPr>
          <p:cNvSpPr/>
          <p:nvPr/>
        </p:nvSpPr>
        <p:spPr>
          <a:xfrm>
            <a:off x="6486323" y="1260162"/>
            <a:ext cx="2527168" cy="1404361"/>
          </a:xfrm>
          <a:prstGeom prst="roundRect">
            <a:avLst>
              <a:gd name="adj" fmla="val 831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National Fire Academy </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(NFA)</a:t>
            </a:r>
            <a:endParaRPr lang="en-US" sz="2200" dirty="0">
              <a:solidFill>
                <a:schemeClr val="bg1"/>
              </a:solidFill>
            </a:endParaRPr>
          </a:p>
        </p:txBody>
      </p:sp>
      <p:sp>
        <p:nvSpPr>
          <p:cNvPr id="13" name="Rectangle 12">
            <a:extLst>
              <a:ext uri="{FF2B5EF4-FFF2-40B4-BE49-F238E27FC236}">
                <a16:creationId xmlns:a16="http://schemas.microsoft.com/office/drawing/2014/main" id="{6EA5C707-EA75-E829-DF78-9DB8A833C4B2}"/>
              </a:ext>
            </a:extLst>
          </p:cNvPr>
          <p:cNvSpPr/>
          <p:nvPr/>
        </p:nvSpPr>
        <p:spPr>
          <a:xfrm>
            <a:off x="3579000" y="1394768"/>
            <a:ext cx="2821511" cy="3130061"/>
          </a:xfrm>
          <a:prstGeom prst="rect">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46CC844F-ABCF-9335-0D3A-DE533A6E4DA4}"/>
              </a:ext>
            </a:extLst>
          </p:cNvPr>
          <p:cNvSpPr/>
          <p:nvPr/>
        </p:nvSpPr>
        <p:spPr>
          <a:xfrm>
            <a:off x="3567277" y="1260162"/>
            <a:ext cx="2833234" cy="1404361"/>
          </a:xfrm>
          <a:prstGeom prst="roundRect">
            <a:avLst>
              <a:gd name="adj" fmla="val 831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Federal Emergency Management Agency (FEMA)</a:t>
            </a:r>
            <a:endParaRPr lang="en-US" sz="2200" dirty="0">
              <a:solidFill>
                <a:schemeClr val="bg1"/>
              </a:solidFill>
            </a:endParaRPr>
          </a:p>
        </p:txBody>
      </p:sp>
      <p:sp>
        <p:nvSpPr>
          <p:cNvPr id="11" name="Rectangle 10">
            <a:extLst>
              <a:ext uri="{FF2B5EF4-FFF2-40B4-BE49-F238E27FC236}">
                <a16:creationId xmlns:a16="http://schemas.microsoft.com/office/drawing/2014/main" id="{0CFC0B66-C453-0951-405F-F6044E943B10}"/>
              </a:ext>
            </a:extLst>
          </p:cNvPr>
          <p:cNvSpPr/>
          <p:nvPr/>
        </p:nvSpPr>
        <p:spPr>
          <a:xfrm>
            <a:off x="660930" y="1394768"/>
            <a:ext cx="2821511" cy="313006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AB4B212C-D187-0CD0-19FF-9A597A1F0D24}"/>
              </a:ext>
            </a:extLst>
          </p:cNvPr>
          <p:cNvSpPr/>
          <p:nvPr/>
        </p:nvSpPr>
        <p:spPr>
          <a:xfrm>
            <a:off x="649207" y="1260162"/>
            <a:ext cx="2833234" cy="1404361"/>
          </a:xfrm>
          <a:prstGeom prst="roundRect">
            <a:avLst>
              <a:gd name="adj" fmla="val 83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International Association of Fire Chiefs (IAFC)</a:t>
            </a:r>
            <a:endParaRPr lang="en-US" sz="2000" dirty="0">
              <a:solidFill>
                <a:schemeClr val="bg1"/>
              </a:solidFill>
            </a:endParaRPr>
          </a:p>
        </p:txBody>
      </p:sp>
      <p:sp>
        <p:nvSpPr>
          <p:cNvPr id="3" name="Content Placeholder 2">
            <a:extLst>
              <a:ext uri="{FF2B5EF4-FFF2-40B4-BE49-F238E27FC236}">
                <a16:creationId xmlns:a16="http://schemas.microsoft.com/office/drawing/2014/main" id="{03AD14A2-DEC9-408C-B315-46022EE0330A}"/>
              </a:ext>
            </a:extLst>
          </p:cNvPr>
          <p:cNvSpPr>
            <a:spLocks noGrp="1"/>
          </p:cNvSpPr>
          <p:nvPr>
            <p:ph idx="4294967295"/>
          </p:nvPr>
        </p:nvSpPr>
        <p:spPr>
          <a:xfrm>
            <a:off x="631176" y="2925572"/>
            <a:ext cx="2822575" cy="1198562"/>
          </a:xfrm>
        </p:spPr>
        <p:txBody>
          <a:bodyPr>
            <a:noAutofit/>
          </a:bodyPr>
          <a:lstStyle/>
          <a:p>
            <a:pPr marL="0" indent="0" algn="ctr">
              <a:buNone/>
            </a:pPr>
            <a:r>
              <a:rPr lang="en-US" sz="2400" dirty="0">
                <a:solidFill>
                  <a:schemeClr val="tx1"/>
                </a:solidFill>
                <a:latin typeface="Arial" panose="020B0604020202020204" pitchFamily="34" charset="0"/>
                <a:cs typeface="Arial" panose="020B0604020202020204" pitchFamily="34" charset="0"/>
              </a:rPr>
              <a:t>HazMat Response Teams and Training Toolkit </a:t>
            </a:r>
          </a:p>
        </p:txBody>
      </p:sp>
      <p:sp>
        <p:nvSpPr>
          <p:cNvPr id="4" name="Content Placeholder 2">
            <a:extLst>
              <a:ext uri="{FF2B5EF4-FFF2-40B4-BE49-F238E27FC236}">
                <a16:creationId xmlns:a16="http://schemas.microsoft.com/office/drawing/2014/main" id="{E27AFDEC-FE41-7939-13EE-E4B0BDE98111}"/>
              </a:ext>
            </a:extLst>
          </p:cNvPr>
          <p:cNvSpPr txBox="1">
            <a:spLocks/>
          </p:cNvSpPr>
          <p:nvPr/>
        </p:nvSpPr>
        <p:spPr>
          <a:xfrm>
            <a:off x="3567277" y="2664523"/>
            <a:ext cx="2836984" cy="1860306"/>
          </a:xfrm>
          <a:prstGeom prst="rect">
            <a:avLst/>
          </a:prstGeom>
        </p:spPr>
        <p:txBody>
          <a:bodyPr vert="horz" lIns="91440" tIns="45720" rIns="91440" bIns="45720" rtlCol="0">
            <a:no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indent="0" algn="ctr">
              <a:buNone/>
            </a:pPr>
            <a:r>
              <a:rPr lang="en-US" sz="2400" i="0" dirty="0">
                <a:solidFill>
                  <a:schemeClr val="tx1"/>
                </a:solidFill>
                <a:latin typeface="Arial" panose="020B0604020202020204" pitchFamily="34" charset="0"/>
                <a:cs typeface="Arial" panose="020B0604020202020204" pitchFamily="34" charset="0"/>
              </a:rPr>
              <a:t>Update on current FEMA programs and hazmat-related guidance and support services</a:t>
            </a:r>
          </a:p>
        </p:txBody>
      </p:sp>
      <p:sp>
        <p:nvSpPr>
          <p:cNvPr id="5" name="Content Placeholder 2">
            <a:extLst>
              <a:ext uri="{FF2B5EF4-FFF2-40B4-BE49-F238E27FC236}">
                <a16:creationId xmlns:a16="http://schemas.microsoft.com/office/drawing/2014/main" id="{0E4F8C77-B832-C57D-E054-5F4A78F684EE}"/>
              </a:ext>
            </a:extLst>
          </p:cNvPr>
          <p:cNvSpPr txBox="1">
            <a:spLocks/>
          </p:cNvSpPr>
          <p:nvPr/>
        </p:nvSpPr>
        <p:spPr>
          <a:xfrm>
            <a:off x="6629520" y="2950274"/>
            <a:ext cx="2271711" cy="1233640"/>
          </a:xfrm>
          <a:prstGeom prst="rect">
            <a:avLst/>
          </a:prstGeom>
        </p:spPr>
        <p:txBody>
          <a:bodyPr vert="horz" lIns="91440" tIns="45720" rIns="91440" bIns="45720" rtlCol="0">
            <a:norm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indent="0" algn="ctr">
              <a:buNone/>
            </a:pPr>
            <a:r>
              <a:rPr lang="en-US" sz="2400" i="0" dirty="0">
                <a:solidFill>
                  <a:schemeClr val="tx1"/>
                </a:solidFill>
                <a:latin typeface="Arial" panose="020B0604020202020204" pitchFamily="34" charset="0"/>
                <a:cs typeface="Arial" panose="020B0604020202020204" pitchFamily="34" charset="0"/>
              </a:rPr>
              <a:t>Update on the NFA HazMat curriculum</a:t>
            </a:r>
          </a:p>
        </p:txBody>
      </p:sp>
      <p:sp>
        <p:nvSpPr>
          <p:cNvPr id="17" name="Slide Number Placeholder 3">
            <a:extLst>
              <a:ext uri="{FF2B5EF4-FFF2-40B4-BE49-F238E27FC236}">
                <a16:creationId xmlns:a16="http://schemas.microsoft.com/office/drawing/2014/main" id="{6FD420C8-4E26-1327-813B-FB0B768DFE86}"/>
              </a:ext>
            </a:extLst>
          </p:cNvPr>
          <p:cNvSpPr>
            <a:spLocks noGrp="1"/>
          </p:cNvSpPr>
          <p:nvPr>
            <p:ph type="sldNum" sz="quarter" idx="12"/>
          </p:nvPr>
        </p:nvSpPr>
        <p:spPr>
          <a:xfrm>
            <a:off x="7615643" y="4840039"/>
            <a:ext cx="1197219" cy="303461"/>
          </a:xfrm>
        </p:spPr>
        <p:txBody>
          <a:bodyPr/>
          <a:lstStyle/>
          <a:p>
            <a:pPr marL="0" lvl="0" indent="0" algn="r" rtl="0">
              <a:spcBef>
                <a:spcPts val="0"/>
              </a:spcBef>
              <a:spcAft>
                <a:spcPts val="0"/>
              </a:spcAft>
              <a:buNone/>
            </a:pPr>
            <a:fld id="{00000000-1234-1234-1234-123412341234}" type="slidenum">
              <a:rPr lang="en" smtClean="0"/>
              <a:t>5</a:t>
            </a:fld>
            <a:endParaRPr lang="en" dirty="0"/>
          </a:p>
        </p:txBody>
      </p:sp>
      <p:sp>
        <p:nvSpPr>
          <p:cNvPr id="19" name="Title 18">
            <a:extLst>
              <a:ext uri="{FF2B5EF4-FFF2-40B4-BE49-F238E27FC236}">
                <a16:creationId xmlns:a16="http://schemas.microsoft.com/office/drawing/2014/main" id="{F7DA1BBE-8B1F-57ED-5E98-DE665D46EBA2}"/>
              </a:ext>
            </a:extLst>
          </p:cNvPr>
          <p:cNvSpPr>
            <a:spLocks noGrp="1"/>
          </p:cNvSpPr>
          <p:nvPr>
            <p:ph type="title"/>
          </p:nvPr>
        </p:nvSpPr>
        <p:spPr/>
        <p:txBody>
          <a:bodyPr/>
          <a:lstStyle/>
          <a:p>
            <a:r>
              <a:rPr lang="en-US" dirty="0"/>
              <a:t>Presentations</a:t>
            </a:r>
          </a:p>
        </p:txBody>
      </p:sp>
    </p:spTree>
    <p:extLst>
      <p:ext uri="{BB962C8B-B14F-4D97-AF65-F5344CB8AC3E}">
        <p14:creationId xmlns:p14="http://schemas.microsoft.com/office/powerpoint/2010/main" val="421433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11F6699-AD10-F026-B91F-2997E6077A78}"/>
              </a:ext>
            </a:extLst>
          </p:cNvPr>
          <p:cNvSpPr/>
          <p:nvPr/>
        </p:nvSpPr>
        <p:spPr>
          <a:xfrm>
            <a:off x="6498047" y="1394769"/>
            <a:ext cx="2516711" cy="3130061"/>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a:endParaRPr>
          </a:p>
        </p:txBody>
      </p:sp>
      <p:sp>
        <p:nvSpPr>
          <p:cNvPr id="16" name="Rounded Rectangle 15">
            <a:extLst>
              <a:ext uri="{FF2B5EF4-FFF2-40B4-BE49-F238E27FC236}">
                <a16:creationId xmlns:a16="http://schemas.microsoft.com/office/drawing/2014/main" id="{F1876D02-D057-FD73-5BA2-0E240A0D4EC6}"/>
              </a:ext>
            </a:extLst>
          </p:cNvPr>
          <p:cNvSpPr/>
          <p:nvPr/>
        </p:nvSpPr>
        <p:spPr>
          <a:xfrm>
            <a:off x="6486324" y="1260163"/>
            <a:ext cx="2527168" cy="1404361"/>
          </a:xfrm>
          <a:prstGeom prst="roundRect">
            <a:avLst>
              <a:gd name="adj" fmla="val 831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2000" b="1" dirty="0">
                <a:solidFill>
                  <a:prstClr val="white"/>
                </a:solidFill>
                <a:latin typeface="Arial" panose="020B0604020202020204" pitchFamily="34" charset="0"/>
                <a:cs typeface="Arial" panose="020B0604020202020204" pitchFamily="34" charset="0"/>
              </a:rPr>
              <a:t>HazMat Funding Resource Information</a:t>
            </a:r>
            <a:endParaRPr lang="en-US" sz="2200" dirty="0">
              <a:solidFill>
                <a:prstClr val="white"/>
              </a:solidFill>
              <a:latin typeface="Calibri"/>
            </a:endParaRPr>
          </a:p>
        </p:txBody>
      </p:sp>
      <p:sp>
        <p:nvSpPr>
          <p:cNvPr id="13" name="Rectangle 12">
            <a:extLst>
              <a:ext uri="{FF2B5EF4-FFF2-40B4-BE49-F238E27FC236}">
                <a16:creationId xmlns:a16="http://schemas.microsoft.com/office/drawing/2014/main" id="{6EA5C707-EA75-E829-DF78-9DB8A833C4B2}"/>
              </a:ext>
            </a:extLst>
          </p:cNvPr>
          <p:cNvSpPr/>
          <p:nvPr/>
        </p:nvSpPr>
        <p:spPr>
          <a:xfrm>
            <a:off x="3579001" y="1394769"/>
            <a:ext cx="2821511" cy="3130061"/>
          </a:xfrm>
          <a:prstGeom prst="rect">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a:endParaRPr>
          </a:p>
        </p:txBody>
      </p:sp>
      <p:sp>
        <p:nvSpPr>
          <p:cNvPr id="14" name="Rounded Rectangle 13">
            <a:extLst>
              <a:ext uri="{FF2B5EF4-FFF2-40B4-BE49-F238E27FC236}">
                <a16:creationId xmlns:a16="http://schemas.microsoft.com/office/drawing/2014/main" id="{46CC844F-ABCF-9335-0D3A-DE533A6E4DA4}"/>
              </a:ext>
            </a:extLst>
          </p:cNvPr>
          <p:cNvSpPr/>
          <p:nvPr/>
        </p:nvSpPr>
        <p:spPr>
          <a:xfrm>
            <a:off x="3567278" y="1260163"/>
            <a:ext cx="2833234" cy="1404361"/>
          </a:xfrm>
          <a:prstGeom prst="roundRect">
            <a:avLst>
              <a:gd name="adj" fmla="val 831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2000" b="1" dirty="0">
                <a:solidFill>
                  <a:prstClr val="white"/>
                </a:solidFill>
                <a:latin typeface="Arial" panose="020B0604020202020204" pitchFamily="34" charset="0"/>
                <a:cs typeface="Arial" panose="020B0604020202020204" pitchFamily="34" charset="0"/>
              </a:rPr>
              <a:t>Environmental Protection Agency (EPA)</a:t>
            </a:r>
            <a:endParaRPr lang="en-US" sz="2200" dirty="0">
              <a:solidFill>
                <a:prstClr val="white"/>
              </a:solidFill>
              <a:latin typeface="Calibri"/>
            </a:endParaRPr>
          </a:p>
        </p:txBody>
      </p:sp>
      <p:sp>
        <p:nvSpPr>
          <p:cNvPr id="11" name="Rectangle 10">
            <a:extLst>
              <a:ext uri="{FF2B5EF4-FFF2-40B4-BE49-F238E27FC236}">
                <a16:creationId xmlns:a16="http://schemas.microsoft.com/office/drawing/2014/main" id="{0CFC0B66-C453-0951-405F-F6044E943B10}"/>
              </a:ext>
            </a:extLst>
          </p:cNvPr>
          <p:cNvSpPr/>
          <p:nvPr/>
        </p:nvSpPr>
        <p:spPr>
          <a:xfrm>
            <a:off x="660931" y="1394769"/>
            <a:ext cx="2821511" cy="313006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a:endParaRPr>
          </a:p>
        </p:txBody>
      </p:sp>
      <p:sp>
        <p:nvSpPr>
          <p:cNvPr id="12" name="Rounded Rectangle 11">
            <a:extLst>
              <a:ext uri="{FF2B5EF4-FFF2-40B4-BE49-F238E27FC236}">
                <a16:creationId xmlns:a16="http://schemas.microsoft.com/office/drawing/2014/main" id="{AB4B212C-D187-0CD0-19FF-9A597A1F0D24}"/>
              </a:ext>
            </a:extLst>
          </p:cNvPr>
          <p:cNvSpPr/>
          <p:nvPr/>
        </p:nvSpPr>
        <p:spPr>
          <a:xfrm>
            <a:off x="649208" y="1260163"/>
            <a:ext cx="2833234" cy="1404361"/>
          </a:xfrm>
          <a:prstGeom prst="roundRect">
            <a:avLst>
              <a:gd name="adj" fmla="val 83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b="1" dirty="0">
                <a:solidFill>
                  <a:prstClr val="white"/>
                </a:solidFill>
                <a:latin typeface="Arial" panose="020B0604020202020204" pitchFamily="34" charset="0"/>
                <a:cs typeface="Arial" panose="020B0604020202020204" pitchFamily="34" charset="0"/>
              </a:rPr>
              <a:t>Hazardous Materials Management &amp; Emergency Response (HAMMER)</a:t>
            </a:r>
            <a:endParaRPr lang="en-US" dirty="0">
              <a:solidFill>
                <a:prstClr val="white"/>
              </a:solidFill>
              <a:latin typeface="Calibri"/>
            </a:endParaRPr>
          </a:p>
        </p:txBody>
      </p:sp>
      <p:sp>
        <p:nvSpPr>
          <p:cNvPr id="3" name="Content Placeholder 2">
            <a:extLst>
              <a:ext uri="{FF2B5EF4-FFF2-40B4-BE49-F238E27FC236}">
                <a16:creationId xmlns:a16="http://schemas.microsoft.com/office/drawing/2014/main" id="{03AD14A2-DEC9-408C-B315-46022EE0330A}"/>
              </a:ext>
            </a:extLst>
          </p:cNvPr>
          <p:cNvSpPr>
            <a:spLocks noGrp="1"/>
          </p:cNvSpPr>
          <p:nvPr>
            <p:ph idx="4294967295"/>
          </p:nvPr>
        </p:nvSpPr>
        <p:spPr>
          <a:xfrm>
            <a:off x="661742" y="2895192"/>
            <a:ext cx="2822575" cy="1114425"/>
          </a:xfrm>
        </p:spPr>
        <p:txBody>
          <a:bodyPr>
            <a:noAutofit/>
          </a:bodyPr>
          <a:lstStyle/>
          <a:p>
            <a:pPr marL="0" indent="0" algn="ctr">
              <a:spcBef>
                <a:spcPts val="0"/>
              </a:spcBef>
              <a:buNone/>
              <a:defRPr/>
            </a:pPr>
            <a:r>
              <a:rPr lang="en-US" sz="2000" dirty="0">
                <a:solidFill>
                  <a:prstClr val="black"/>
                </a:solidFill>
                <a:latin typeface="Arial" panose="020B0604020202020204" pitchFamily="34" charset="0"/>
                <a:cs typeface="Arial" panose="020B0604020202020204" pitchFamily="34" charset="0"/>
              </a:rPr>
              <a:t>Overview of a new PHMSA initiative to conduct a gap analysis of the HMEP grant program</a:t>
            </a:r>
          </a:p>
        </p:txBody>
      </p:sp>
      <p:sp>
        <p:nvSpPr>
          <p:cNvPr id="4" name="Content Placeholder 2">
            <a:extLst>
              <a:ext uri="{FF2B5EF4-FFF2-40B4-BE49-F238E27FC236}">
                <a16:creationId xmlns:a16="http://schemas.microsoft.com/office/drawing/2014/main" id="{E27AFDEC-FE41-7939-13EE-E4B0BDE98111}"/>
              </a:ext>
            </a:extLst>
          </p:cNvPr>
          <p:cNvSpPr txBox="1">
            <a:spLocks/>
          </p:cNvSpPr>
          <p:nvPr/>
        </p:nvSpPr>
        <p:spPr>
          <a:xfrm>
            <a:off x="3567278" y="2831975"/>
            <a:ext cx="2836984" cy="1692854"/>
          </a:xfrm>
          <a:prstGeom prst="rect">
            <a:avLst/>
          </a:prstGeom>
        </p:spPr>
        <p:txBody>
          <a:bodyPr vert="horz" lIns="91440" tIns="45720" rIns="91440" bIns="45720" rtlCol="0">
            <a:no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indent="0" algn="ctr" defTabSz="685783">
              <a:buNone/>
            </a:pPr>
            <a:r>
              <a:rPr lang="en-US" sz="2000" dirty="0">
                <a:solidFill>
                  <a:prstClr val="black"/>
                </a:solidFill>
                <a:latin typeface="Arial" panose="020B0604020202020204" pitchFamily="34" charset="0"/>
                <a:cs typeface="Arial" panose="020B0604020202020204" pitchFamily="34" charset="0"/>
              </a:rPr>
              <a:t>Update on current FEMA programs and hazmat-related guidance and support services</a:t>
            </a:r>
          </a:p>
        </p:txBody>
      </p:sp>
      <p:sp>
        <p:nvSpPr>
          <p:cNvPr id="5" name="Content Placeholder 2">
            <a:extLst>
              <a:ext uri="{FF2B5EF4-FFF2-40B4-BE49-F238E27FC236}">
                <a16:creationId xmlns:a16="http://schemas.microsoft.com/office/drawing/2014/main" id="{0E4F8C77-B832-C57D-E054-5F4A78F684EE}"/>
              </a:ext>
            </a:extLst>
          </p:cNvPr>
          <p:cNvSpPr txBox="1">
            <a:spLocks/>
          </p:cNvSpPr>
          <p:nvPr/>
        </p:nvSpPr>
        <p:spPr>
          <a:xfrm>
            <a:off x="6620546" y="2831975"/>
            <a:ext cx="2271711" cy="1233640"/>
          </a:xfrm>
          <a:prstGeom prst="rect">
            <a:avLst/>
          </a:prstGeom>
        </p:spPr>
        <p:txBody>
          <a:bodyPr vert="horz" lIns="91440" tIns="45720" rIns="91440" bIns="45720" rtlCol="0">
            <a:norm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indent="0" algn="ctr" defTabSz="685783">
              <a:buNone/>
            </a:pPr>
            <a:r>
              <a:rPr lang="en-US" sz="2000" dirty="0">
                <a:solidFill>
                  <a:prstClr val="black"/>
                </a:solidFill>
                <a:latin typeface="Arial" panose="020B0604020202020204" pitchFamily="34" charset="0"/>
                <a:cs typeface="Arial" panose="020B0604020202020204" pitchFamily="34" charset="0"/>
              </a:rPr>
              <a:t>Update on the NFA HazMat curriculum</a:t>
            </a:r>
          </a:p>
        </p:txBody>
      </p:sp>
      <p:sp>
        <p:nvSpPr>
          <p:cNvPr id="17" name="Slide Number Placeholder 3">
            <a:extLst>
              <a:ext uri="{FF2B5EF4-FFF2-40B4-BE49-F238E27FC236}">
                <a16:creationId xmlns:a16="http://schemas.microsoft.com/office/drawing/2014/main" id="{6FD420C8-4E26-1327-813B-FB0B768DFE86}"/>
              </a:ext>
            </a:extLst>
          </p:cNvPr>
          <p:cNvSpPr>
            <a:spLocks noGrp="1"/>
          </p:cNvSpPr>
          <p:nvPr>
            <p:ph type="sldNum" sz="quarter" idx="12"/>
          </p:nvPr>
        </p:nvSpPr>
        <p:spPr>
          <a:xfrm>
            <a:off x="7615643" y="4840040"/>
            <a:ext cx="1197219" cy="303461"/>
          </a:xfrm>
        </p:spPr>
        <p:txBody>
          <a:bodyPr/>
          <a:lstStyle/>
          <a:p>
            <a:pPr defTabSz="457189"/>
            <a:fld id="{00000000-1234-1234-1234-123412341234}" type="slidenum">
              <a:rPr lang="en">
                <a:solidFill>
                  <a:srgbClr val="97999B"/>
                </a:solidFill>
                <a:latin typeface="Calibri"/>
              </a:rPr>
              <a:pPr defTabSz="457189"/>
              <a:t>6</a:t>
            </a:fld>
            <a:endParaRPr lang="en" dirty="0">
              <a:solidFill>
                <a:srgbClr val="97999B"/>
              </a:solidFill>
              <a:latin typeface="Calibri"/>
            </a:endParaRPr>
          </a:p>
        </p:txBody>
      </p:sp>
      <p:sp>
        <p:nvSpPr>
          <p:cNvPr id="19" name="Title 18">
            <a:extLst>
              <a:ext uri="{FF2B5EF4-FFF2-40B4-BE49-F238E27FC236}">
                <a16:creationId xmlns:a16="http://schemas.microsoft.com/office/drawing/2014/main" id="{F7DA1BBE-8B1F-57ED-5E98-DE665D46EBA2}"/>
              </a:ext>
            </a:extLst>
          </p:cNvPr>
          <p:cNvSpPr>
            <a:spLocks noGrp="1"/>
          </p:cNvSpPr>
          <p:nvPr>
            <p:ph type="title"/>
          </p:nvPr>
        </p:nvSpPr>
        <p:spPr/>
        <p:txBody>
          <a:bodyPr/>
          <a:lstStyle/>
          <a:p>
            <a:r>
              <a:rPr lang="en-US" dirty="0"/>
              <a:t>Presentations</a:t>
            </a:r>
          </a:p>
        </p:txBody>
      </p:sp>
    </p:spTree>
    <p:extLst>
      <p:ext uri="{BB962C8B-B14F-4D97-AF65-F5344CB8AC3E}">
        <p14:creationId xmlns:p14="http://schemas.microsoft.com/office/powerpoint/2010/main" val="99824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11F6699-AD10-F026-B91F-2997E6077A78}"/>
              </a:ext>
            </a:extLst>
          </p:cNvPr>
          <p:cNvSpPr/>
          <p:nvPr/>
        </p:nvSpPr>
        <p:spPr>
          <a:xfrm>
            <a:off x="6498047" y="1394769"/>
            <a:ext cx="2516711" cy="3130061"/>
          </a:xfrm>
          <a:prstGeom prst="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a:endParaRPr>
          </a:p>
        </p:txBody>
      </p:sp>
      <p:sp>
        <p:nvSpPr>
          <p:cNvPr id="16" name="Rounded Rectangle 15">
            <a:extLst>
              <a:ext uri="{FF2B5EF4-FFF2-40B4-BE49-F238E27FC236}">
                <a16:creationId xmlns:a16="http://schemas.microsoft.com/office/drawing/2014/main" id="{F1876D02-D057-FD73-5BA2-0E240A0D4EC6}"/>
              </a:ext>
            </a:extLst>
          </p:cNvPr>
          <p:cNvSpPr/>
          <p:nvPr/>
        </p:nvSpPr>
        <p:spPr>
          <a:xfrm>
            <a:off x="6486324" y="1260163"/>
            <a:ext cx="2527168" cy="1404361"/>
          </a:xfrm>
          <a:prstGeom prst="roundRect">
            <a:avLst>
              <a:gd name="adj" fmla="val 831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sz="2000" b="1" dirty="0">
                <a:solidFill>
                  <a:prstClr val="white"/>
                </a:solidFill>
                <a:latin typeface="Arial" panose="020B0604020202020204" pitchFamily="34" charset="0"/>
                <a:cs typeface="Arial" panose="020B0604020202020204" pitchFamily="34" charset="0"/>
              </a:rPr>
              <a:t>Jack Rabbit Trials</a:t>
            </a:r>
            <a:endParaRPr lang="en-US" sz="2200" dirty="0">
              <a:solidFill>
                <a:prstClr val="white"/>
              </a:solidFill>
              <a:latin typeface="Calibri"/>
            </a:endParaRPr>
          </a:p>
        </p:txBody>
      </p:sp>
      <p:sp>
        <p:nvSpPr>
          <p:cNvPr id="13" name="Rectangle 12">
            <a:extLst>
              <a:ext uri="{FF2B5EF4-FFF2-40B4-BE49-F238E27FC236}">
                <a16:creationId xmlns:a16="http://schemas.microsoft.com/office/drawing/2014/main" id="{6EA5C707-EA75-E829-DF78-9DB8A833C4B2}"/>
              </a:ext>
            </a:extLst>
          </p:cNvPr>
          <p:cNvSpPr/>
          <p:nvPr/>
        </p:nvSpPr>
        <p:spPr>
          <a:xfrm>
            <a:off x="3579001" y="1394769"/>
            <a:ext cx="2821511" cy="3130061"/>
          </a:xfrm>
          <a:prstGeom prst="rect">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a:endParaRPr>
          </a:p>
        </p:txBody>
      </p:sp>
      <p:sp>
        <p:nvSpPr>
          <p:cNvPr id="14" name="Rounded Rectangle 13">
            <a:extLst>
              <a:ext uri="{FF2B5EF4-FFF2-40B4-BE49-F238E27FC236}">
                <a16:creationId xmlns:a16="http://schemas.microsoft.com/office/drawing/2014/main" id="{46CC844F-ABCF-9335-0D3A-DE533A6E4DA4}"/>
              </a:ext>
            </a:extLst>
          </p:cNvPr>
          <p:cNvSpPr/>
          <p:nvPr/>
        </p:nvSpPr>
        <p:spPr>
          <a:xfrm>
            <a:off x="3567278" y="1260163"/>
            <a:ext cx="2833234" cy="1404361"/>
          </a:xfrm>
          <a:prstGeom prst="roundRect">
            <a:avLst>
              <a:gd name="adj" fmla="val 831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b="1" dirty="0">
                <a:solidFill>
                  <a:prstClr val="white"/>
                </a:solidFill>
                <a:latin typeface="Arial" panose="020B0604020202020204" pitchFamily="34" charset="0"/>
                <a:cs typeface="Arial" panose="020B0604020202020204" pitchFamily="34" charset="0"/>
              </a:rPr>
              <a:t>Transportation Community Awareness Emergency Response</a:t>
            </a:r>
            <a:r>
              <a:rPr lang="en-US" sz="2000" b="1" dirty="0">
                <a:solidFill>
                  <a:prstClr val="white"/>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TRANSCAER)</a:t>
            </a:r>
            <a:endParaRPr lang="en-US" b="1" dirty="0">
              <a:solidFill>
                <a:prstClr val="white"/>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CFC0B66-C453-0951-405F-F6044E943B10}"/>
              </a:ext>
            </a:extLst>
          </p:cNvPr>
          <p:cNvSpPr/>
          <p:nvPr/>
        </p:nvSpPr>
        <p:spPr>
          <a:xfrm>
            <a:off x="660931" y="1394769"/>
            <a:ext cx="2821511" cy="313006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a:endParaRPr>
          </a:p>
        </p:txBody>
      </p:sp>
      <p:sp>
        <p:nvSpPr>
          <p:cNvPr id="12" name="Rounded Rectangle 11">
            <a:extLst>
              <a:ext uri="{FF2B5EF4-FFF2-40B4-BE49-F238E27FC236}">
                <a16:creationId xmlns:a16="http://schemas.microsoft.com/office/drawing/2014/main" id="{AB4B212C-D187-0CD0-19FF-9A597A1F0D24}"/>
              </a:ext>
            </a:extLst>
          </p:cNvPr>
          <p:cNvSpPr/>
          <p:nvPr/>
        </p:nvSpPr>
        <p:spPr>
          <a:xfrm>
            <a:off x="649208" y="1260163"/>
            <a:ext cx="2833234" cy="1404361"/>
          </a:xfrm>
          <a:prstGeom prst="roundRect">
            <a:avLst>
              <a:gd name="adj" fmla="val 83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en-US" b="1" dirty="0">
                <a:solidFill>
                  <a:prstClr val="white"/>
                </a:solidFill>
                <a:latin typeface="Arial" panose="020B0604020202020204" pitchFamily="34" charset="0"/>
                <a:cs typeface="Arial" panose="020B0604020202020204" pitchFamily="34" charset="0"/>
              </a:rPr>
              <a:t>National Association of SARA Title III Program Officials </a:t>
            </a:r>
          </a:p>
          <a:p>
            <a:pPr algn="ctr" defTabSz="457189"/>
            <a:r>
              <a:rPr lang="en-US" b="1" dirty="0">
                <a:solidFill>
                  <a:prstClr val="white"/>
                </a:solidFill>
                <a:latin typeface="Arial" panose="020B0604020202020204" pitchFamily="34" charset="0"/>
                <a:cs typeface="Arial" panose="020B0604020202020204" pitchFamily="34" charset="0"/>
              </a:rPr>
              <a:t>(NASTTPO) </a:t>
            </a:r>
            <a:endParaRPr lang="en-US" dirty="0">
              <a:solidFill>
                <a:prstClr val="white"/>
              </a:solidFill>
              <a:latin typeface="Calibri"/>
            </a:endParaRPr>
          </a:p>
        </p:txBody>
      </p:sp>
      <p:sp>
        <p:nvSpPr>
          <p:cNvPr id="3" name="Content Placeholder 2">
            <a:extLst>
              <a:ext uri="{FF2B5EF4-FFF2-40B4-BE49-F238E27FC236}">
                <a16:creationId xmlns:a16="http://schemas.microsoft.com/office/drawing/2014/main" id="{03AD14A2-DEC9-408C-B315-46022EE0330A}"/>
              </a:ext>
            </a:extLst>
          </p:cNvPr>
          <p:cNvSpPr>
            <a:spLocks noGrp="1"/>
          </p:cNvSpPr>
          <p:nvPr>
            <p:ph idx="4294967295"/>
          </p:nvPr>
        </p:nvSpPr>
        <p:spPr>
          <a:xfrm>
            <a:off x="631177" y="2925573"/>
            <a:ext cx="2822575" cy="1198562"/>
          </a:xfrm>
        </p:spPr>
        <p:txBody>
          <a:bodyPr>
            <a:noAutofit/>
          </a:bodyPr>
          <a:lstStyle/>
          <a:p>
            <a:pPr marL="0" indent="0" algn="ctr">
              <a:spcBef>
                <a:spcPts val="0"/>
              </a:spcBef>
              <a:buNone/>
            </a:pPr>
            <a:r>
              <a:rPr lang="en-US" sz="2400" dirty="0">
                <a:solidFill>
                  <a:schemeClr val="tx1"/>
                </a:solidFill>
                <a:latin typeface="Arial" panose="020B0604020202020204" pitchFamily="34" charset="0"/>
                <a:cs typeface="Arial" panose="020B0604020202020204" pitchFamily="34" charset="0"/>
              </a:rPr>
              <a:t>Update on activities</a:t>
            </a:r>
          </a:p>
        </p:txBody>
      </p:sp>
      <p:sp>
        <p:nvSpPr>
          <p:cNvPr id="4" name="Content Placeholder 2">
            <a:extLst>
              <a:ext uri="{FF2B5EF4-FFF2-40B4-BE49-F238E27FC236}">
                <a16:creationId xmlns:a16="http://schemas.microsoft.com/office/drawing/2014/main" id="{E27AFDEC-FE41-7939-13EE-E4B0BDE98111}"/>
              </a:ext>
            </a:extLst>
          </p:cNvPr>
          <p:cNvSpPr txBox="1">
            <a:spLocks/>
          </p:cNvSpPr>
          <p:nvPr/>
        </p:nvSpPr>
        <p:spPr>
          <a:xfrm>
            <a:off x="3567278" y="2799129"/>
            <a:ext cx="2836984" cy="1725700"/>
          </a:xfrm>
          <a:prstGeom prst="rect">
            <a:avLst/>
          </a:prstGeom>
        </p:spPr>
        <p:txBody>
          <a:bodyPr vert="horz" lIns="91440" tIns="45720" rIns="91440" bIns="45720" rtlCol="0">
            <a:no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indent="0" algn="ctr" defTabSz="685783">
              <a:buNone/>
            </a:pPr>
            <a:r>
              <a:rPr lang="en-US" sz="2400" dirty="0">
                <a:solidFill>
                  <a:prstClr val="black"/>
                </a:solidFill>
                <a:latin typeface="Arial" panose="020B0604020202020204" pitchFamily="34" charset="0"/>
                <a:cs typeface="Arial" panose="020B0604020202020204" pitchFamily="34" charset="0"/>
              </a:rPr>
              <a:t>Update on HazMat training activities</a:t>
            </a:r>
          </a:p>
        </p:txBody>
      </p:sp>
      <p:sp>
        <p:nvSpPr>
          <p:cNvPr id="5" name="Content Placeholder 2">
            <a:extLst>
              <a:ext uri="{FF2B5EF4-FFF2-40B4-BE49-F238E27FC236}">
                <a16:creationId xmlns:a16="http://schemas.microsoft.com/office/drawing/2014/main" id="{0E4F8C77-B832-C57D-E054-5F4A78F684EE}"/>
              </a:ext>
            </a:extLst>
          </p:cNvPr>
          <p:cNvSpPr txBox="1">
            <a:spLocks/>
          </p:cNvSpPr>
          <p:nvPr/>
        </p:nvSpPr>
        <p:spPr>
          <a:xfrm>
            <a:off x="6629521" y="2799128"/>
            <a:ext cx="2271711" cy="1725701"/>
          </a:xfrm>
          <a:prstGeom prst="rect">
            <a:avLst/>
          </a:prstGeom>
        </p:spPr>
        <p:txBody>
          <a:bodyPr vert="horz" lIns="91440" tIns="45720" rIns="91440" bIns="45720" rtlCol="0">
            <a:normAutofit/>
          </a:bodyPr>
          <a:lst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a:lstStyle>
          <a:p>
            <a:pPr marL="0" indent="0" algn="ctr" defTabSz="685783">
              <a:buNone/>
            </a:pPr>
            <a:r>
              <a:rPr lang="en-US" sz="2400" dirty="0">
                <a:solidFill>
                  <a:prstClr val="black"/>
                </a:solidFill>
                <a:latin typeface="Arial" panose="020B0604020202020204" pitchFamily="34" charset="0"/>
                <a:cs typeface="Arial" panose="020B0604020202020204" pitchFamily="34" charset="0"/>
              </a:rPr>
              <a:t>Update on plans for Jack Rabbit III trials</a:t>
            </a:r>
          </a:p>
        </p:txBody>
      </p:sp>
      <p:sp>
        <p:nvSpPr>
          <p:cNvPr id="17" name="Slide Number Placeholder 3">
            <a:extLst>
              <a:ext uri="{FF2B5EF4-FFF2-40B4-BE49-F238E27FC236}">
                <a16:creationId xmlns:a16="http://schemas.microsoft.com/office/drawing/2014/main" id="{6FD420C8-4E26-1327-813B-FB0B768DFE86}"/>
              </a:ext>
            </a:extLst>
          </p:cNvPr>
          <p:cNvSpPr>
            <a:spLocks noGrp="1"/>
          </p:cNvSpPr>
          <p:nvPr>
            <p:ph type="sldNum" sz="quarter" idx="12"/>
          </p:nvPr>
        </p:nvSpPr>
        <p:spPr>
          <a:xfrm>
            <a:off x="7615643" y="4840040"/>
            <a:ext cx="1197219" cy="303461"/>
          </a:xfrm>
        </p:spPr>
        <p:txBody>
          <a:bodyPr/>
          <a:lstStyle/>
          <a:p>
            <a:pPr defTabSz="457189"/>
            <a:fld id="{00000000-1234-1234-1234-123412341234}" type="slidenum">
              <a:rPr lang="en">
                <a:solidFill>
                  <a:srgbClr val="97999B"/>
                </a:solidFill>
                <a:latin typeface="Calibri"/>
              </a:rPr>
              <a:pPr defTabSz="457189"/>
              <a:t>7</a:t>
            </a:fld>
            <a:endParaRPr lang="en" dirty="0">
              <a:solidFill>
                <a:srgbClr val="97999B"/>
              </a:solidFill>
              <a:latin typeface="Calibri"/>
            </a:endParaRPr>
          </a:p>
        </p:txBody>
      </p:sp>
      <p:sp>
        <p:nvSpPr>
          <p:cNvPr id="19" name="Title 18">
            <a:extLst>
              <a:ext uri="{FF2B5EF4-FFF2-40B4-BE49-F238E27FC236}">
                <a16:creationId xmlns:a16="http://schemas.microsoft.com/office/drawing/2014/main" id="{F7DA1BBE-8B1F-57ED-5E98-DE665D46EBA2}"/>
              </a:ext>
            </a:extLst>
          </p:cNvPr>
          <p:cNvSpPr>
            <a:spLocks noGrp="1"/>
          </p:cNvSpPr>
          <p:nvPr>
            <p:ph type="title"/>
          </p:nvPr>
        </p:nvSpPr>
        <p:spPr/>
        <p:txBody>
          <a:bodyPr/>
          <a:lstStyle/>
          <a:p>
            <a:r>
              <a:rPr lang="en-US" dirty="0"/>
              <a:t>Presentations</a:t>
            </a:r>
          </a:p>
        </p:txBody>
      </p:sp>
    </p:spTree>
    <p:extLst>
      <p:ext uri="{BB962C8B-B14F-4D97-AF65-F5344CB8AC3E}">
        <p14:creationId xmlns:p14="http://schemas.microsoft.com/office/powerpoint/2010/main" val="407202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AD14A2-DEC9-408C-B315-46022EE0330A}"/>
              </a:ext>
            </a:extLst>
          </p:cNvPr>
          <p:cNvSpPr>
            <a:spLocks noGrp="1"/>
          </p:cNvSpPr>
          <p:nvPr>
            <p:ph idx="1"/>
          </p:nvPr>
        </p:nvSpPr>
        <p:spPr>
          <a:xfrm>
            <a:off x="1028700" y="1714501"/>
            <a:ext cx="4165600" cy="1562100"/>
          </a:xfrm>
        </p:spPr>
        <p:txBody>
          <a:bodyPr>
            <a:normAutofit/>
          </a:bodyPr>
          <a:lstStyle/>
          <a:p>
            <a:pPr>
              <a:spcBef>
                <a:spcPts val="0"/>
              </a:spcBef>
              <a:buFont typeface="Arial" panose="020B0604020202020204" pitchFamily="34" charset="0"/>
              <a:buChar char="•"/>
            </a:pPr>
            <a:r>
              <a:rPr lang="en-US" sz="2600" b="1" dirty="0">
                <a:solidFill>
                  <a:schemeClr val="tx1"/>
                </a:solidFill>
                <a:latin typeface="Arial" panose="020B0604020202020204" pitchFamily="34" charset="0"/>
                <a:cs typeface="Arial" panose="020B0604020202020204" pitchFamily="34" charset="0"/>
              </a:rPr>
              <a:t>Transport Canada: </a:t>
            </a:r>
            <a:r>
              <a:rPr lang="en-US" sz="2400" b="1" dirty="0">
                <a:solidFill>
                  <a:schemeClr val="tx1"/>
                </a:solidFill>
                <a:latin typeface="Arial" panose="020B0604020202020204" pitchFamily="34" charset="0"/>
                <a:cs typeface="Arial" panose="020B0604020202020204" pitchFamily="34" charset="0"/>
              </a:rPr>
              <a:t>	</a:t>
            </a:r>
          </a:p>
          <a:p>
            <a:pPr marL="0" indent="0">
              <a:spcBef>
                <a:spcPts val="0"/>
              </a:spcBef>
              <a:buNone/>
            </a:pPr>
            <a:r>
              <a:rPr lang="en-US" sz="2100" dirty="0">
                <a:solidFill>
                  <a:schemeClr val="tx1"/>
                </a:solidFill>
                <a:latin typeface="Arial" panose="020B0604020202020204" pitchFamily="34" charset="0"/>
                <a:cs typeface="Arial" panose="020B0604020202020204" pitchFamily="34" charset="0"/>
              </a:rPr>
              <a:t>	Update on TC’s </a:t>
            </a:r>
            <a:br>
              <a:rPr lang="en-US" sz="2100" dirty="0">
                <a:solidFill>
                  <a:schemeClr val="tx1"/>
                </a:solidFill>
                <a:latin typeface="Arial" panose="020B0604020202020204" pitchFamily="34" charset="0"/>
                <a:cs typeface="Arial" panose="020B0604020202020204" pitchFamily="34" charset="0"/>
              </a:rPr>
            </a:br>
            <a:r>
              <a:rPr lang="en-US" sz="2100" dirty="0">
                <a:solidFill>
                  <a:schemeClr val="tx1"/>
                </a:solidFill>
                <a:latin typeface="Arial" panose="020B0604020202020204" pitchFamily="34" charset="0"/>
                <a:cs typeface="Arial" panose="020B0604020202020204" pitchFamily="34" charset="0"/>
              </a:rPr>
              <a:t>	ERG-	related work </a:t>
            </a:r>
          </a:p>
          <a:p>
            <a:pPr marL="0" indent="0">
              <a:buNone/>
            </a:pPr>
            <a:endParaRPr lang="en-US" sz="2100" i="0" dirty="0">
              <a:solidFill>
                <a:schemeClr val="tx1"/>
              </a:solidFill>
              <a:latin typeface="Arial" panose="020B0604020202020204" pitchFamily="34" charset="0"/>
              <a:cs typeface="Arial" panose="020B0604020202020204" pitchFamily="34" charset="0"/>
            </a:endParaRPr>
          </a:p>
        </p:txBody>
      </p:sp>
      <p:pic>
        <p:nvPicPr>
          <p:cNvPr id="7" name="Picture Placeholder 6" descr="A picture containing road, outdoor, sky, truck&#10;&#10;Description automatically generated">
            <a:extLst>
              <a:ext uri="{FF2B5EF4-FFF2-40B4-BE49-F238E27FC236}">
                <a16:creationId xmlns:a16="http://schemas.microsoft.com/office/drawing/2014/main" id="{087CE3BC-527A-C1D7-46B9-900499B975C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4838699" y="0"/>
            <a:ext cx="4305301" cy="5143500"/>
          </a:xfrm>
        </p:spPr>
      </p:pic>
      <p:sp>
        <p:nvSpPr>
          <p:cNvPr id="8" name="Slide Number Placeholder 3">
            <a:extLst>
              <a:ext uri="{FF2B5EF4-FFF2-40B4-BE49-F238E27FC236}">
                <a16:creationId xmlns:a16="http://schemas.microsoft.com/office/drawing/2014/main" id="{DA5DA410-DD7D-589F-C896-88F2AEA35FF8}"/>
              </a:ext>
            </a:extLst>
          </p:cNvPr>
          <p:cNvSpPr>
            <a:spLocks noGrp="1"/>
          </p:cNvSpPr>
          <p:nvPr>
            <p:ph type="sldNum" sz="quarter" idx="12"/>
          </p:nvPr>
        </p:nvSpPr>
        <p:spPr>
          <a:xfrm>
            <a:off x="7615643" y="4840039"/>
            <a:ext cx="1197219" cy="303461"/>
          </a:xfrm>
        </p:spPr>
        <p:txBody>
          <a:bodyPr/>
          <a:lstStyle/>
          <a:p>
            <a:pPr marL="0" lvl="0" indent="0" algn="r" rtl="0">
              <a:spcBef>
                <a:spcPts val="0"/>
              </a:spcBef>
              <a:spcAft>
                <a:spcPts val="0"/>
              </a:spcAft>
              <a:buNone/>
            </a:pPr>
            <a:fld id="{00000000-1234-1234-1234-123412341234}" type="slidenum">
              <a:rPr lang="en" smtClean="0"/>
              <a:t>8</a:t>
            </a:fld>
            <a:endParaRPr lang="en" dirty="0"/>
          </a:p>
        </p:txBody>
      </p:sp>
      <p:sp>
        <p:nvSpPr>
          <p:cNvPr id="10" name="Title 9">
            <a:extLst>
              <a:ext uri="{FF2B5EF4-FFF2-40B4-BE49-F238E27FC236}">
                <a16:creationId xmlns:a16="http://schemas.microsoft.com/office/drawing/2014/main" id="{1762225C-60BF-AB64-21E6-73C03D9B2E30}"/>
              </a:ext>
            </a:extLst>
          </p:cNvPr>
          <p:cNvSpPr>
            <a:spLocks noGrp="1"/>
          </p:cNvSpPr>
          <p:nvPr>
            <p:ph type="title"/>
          </p:nvPr>
        </p:nvSpPr>
        <p:spPr>
          <a:xfrm>
            <a:off x="508000" y="514350"/>
            <a:ext cx="4927600" cy="1114425"/>
          </a:xfrm>
        </p:spPr>
        <p:txBody>
          <a:bodyPr/>
          <a:lstStyle/>
          <a:p>
            <a:pPr algn="ctr"/>
            <a:r>
              <a:rPr lang="en-US" dirty="0"/>
              <a:t>Presentations</a:t>
            </a:r>
          </a:p>
        </p:txBody>
      </p:sp>
    </p:spTree>
    <p:extLst>
      <p:ext uri="{BB962C8B-B14F-4D97-AF65-F5344CB8AC3E}">
        <p14:creationId xmlns:p14="http://schemas.microsoft.com/office/powerpoint/2010/main" val="377919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865643-4EB6-A6EB-C37C-A9EE673D800E}"/>
              </a:ext>
            </a:extLst>
          </p:cNvPr>
          <p:cNvSpPr/>
          <p:nvPr/>
        </p:nvSpPr>
        <p:spPr>
          <a:xfrm>
            <a:off x="971548" y="1244908"/>
            <a:ext cx="7620001" cy="423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D35EEA7-C654-55D8-E9F2-4CE6ABDB0B33}"/>
              </a:ext>
            </a:extLst>
          </p:cNvPr>
          <p:cNvSpPr>
            <a:spLocks noGrp="1"/>
          </p:cNvSpPr>
          <p:nvPr>
            <p:ph type="title"/>
          </p:nvPr>
        </p:nvSpPr>
        <p:spPr>
          <a:xfrm>
            <a:off x="1028699" y="514350"/>
            <a:ext cx="7505701" cy="605217"/>
          </a:xfrm>
        </p:spPr>
        <p:txBody>
          <a:bodyPr>
            <a:normAutofit/>
          </a:bodyPr>
          <a:lstStyle/>
          <a:p>
            <a:r>
              <a:rPr lang="en-US" sz="3000" dirty="0"/>
              <a:t>Roundtable Report Landing Page</a:t>
            </a:r>
          </a:p>
        </p:txBody>
      </p:sp>
      <p:sp>
        <p:nvSpPr>
          <p:cNvPr id="4" name="Slide Number Placeholder 3">
            <a:extLst>
              <a:ext uri="{FF2B5EF4-FFF2-40B4-BE49-F238E27FC236}">
                <a16:creationId xmlns:a16="http://schemas.microsoft.com/office/drawing/2014/main" id="{CC5CB809-4BD8-166F-D9CE-110695FEF824}"/>
              </a:ext>
            </a:extLst>
          </p:cNvPr>
          <p:cNvSpPr>
            <a:spLocks noGrp="1"/>
          </p:cNvSpPr>
          <p:nvPr>
            <p:ph type="sldNum" sz="quarter" idx="12"/>
          </p:nvPr>
        </p:nvSpPr>
        <p:spPr>
          <a:xfrm>
            <a:off x="7615643" y="4840039"/>
            <a:ext cx="1197219" cy="303461"/>
          </a:xfrm>
        </p:spPr>
        <p:txBody>
          <a:bodyPr/>
          <a:lstStyle/>
          <a:p>
            <a:pPr marL="0" lvl="0" indent="0" algn="r" rtl="0">
              <a:spcBef>
                <a:spcPts val="0"/>
              </a:spcBef>
              <a:spcAft>
                <a:spcPts val="0"/>
              </a:spcAft>
              <a:buNone/>
            </a:pPr>
            <a:fld id="{00000000-1234-1234-1234-123412341234}" type="slidenum">
              <a:rPr lang="en" smtClean="0"/>
              <a:t>9</a:t>
            </a:fld>
            <a:endParaRPr lang="en" dirty="0"/>
          </a:p>
        </p:txBody>
      </p:sp>
      <p:pic>
        <p:nvPicPr>
          <p:cNvPr id="6" name="Picture 5">
            <a:extLst>
              <a:ext uri="{FF2B5EF4-FFF2-40B4-BE49-F238E27FC236}">
                <a16:creationId xmlns:a16="http://schemas.microsoft.com/office/drawing/2014/main" id="{6C6441C5-F833-757B-4FE2-F255F57FDF4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333624" y="1793921"/>
            <a:ext cx="4476752" cy="3172374"/>
          </a:xfrm>
          <a:prstGeom prst="rect">
            <a:avLst/>
          </a:prstGeom>
          <a:ln>
            <a:solidFill>
              <a:schemeClr val="tx2"/>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DB43D740-69AF-FBEE-E6D5-9431C1C3FE11}"/>
              </a:ext>
            </a:extLst>
          </p:cNvPr>
          <p:cNvSpPr/>
          <p:nvPr/>
        </p:nvSpPr>
        <p:spPr>
          <a:xfrm>
            <a:off x="1028699" y="1310549"/>
            <a:ext cx="7404101" cy="303461"/>
          </a:xfrm>
          <a:prstGeom prst="rect">
            <a:avLst/>
          </a:prstGeom>
        </p:spPr>
        <p:txBody>
          <a:bodyPr wrap="square">
            <a:spAutoFit/>
          </a:bodyPr>
          <a:lstStyle/>
          <a:p>
            <a:pPr defTabSz="397764">
              <a:spcAft>
                <a:spcPts val="600"/>
              </a:spcAft>
              <a:defRPr/>
            </a:pPr>
            <a:r>
              <a:rPr lang="en-US" sz="1300" i="1" kern="1200" dirty="0">
                <a:solidFill>
                  <a:schemeClr val="bg1"/>
                </a:solidFill>
                <a:latin typeface="Rockwell" panose="02060603020205020403"/>
                <a:ea typeface="+mn-ea"/>
                <a:cs typeface="+mn-cs"/>
              </a:rPr>
              <a:t>https://</a:t>
            </a:r>
            <a:r>
              <a:rPr lang="en-US" sz="1300" i="1" kern="1200" dirty="0" err="1">
                <a:solidFill>
                  <a:schemeClr val="bg1"/>
                </a:solidFill>
                <a:latin typeface="Rockwell" panose="02060603020205020403"/>
                <a:ea typeface="+mn-ea"/>
                <a:cs typeface="+mn-cs"/>
              </a:rPr>
              <a:t>www.phmsa.dot.gov</a:t>
            </a:r>
            <a:r>
              <a:rPr lang="en-US" sz="1300" i="1" kern="1200" dirty="0">
                <a:solidFill>
                  <a:schemeClr val="bg1"/>
                </a:solidFill>
                <a:latin typeface="Rockwell" panose="02060603020205020403"/>
                <a:ea typeface="+mn-ea"/>
                <a:cs typeface="+mn-cs"/>
              </a:rPr>
              <a:t>/grants/hazmat/hazardous-materials-emergency-response-roundtable</a:t>
            </a:r>
            <a:endParaRPr kumimoji="0" lang="en-US" sz="1300" b="0" i="1" u="none" strike="noStrike" kern="1200" cap="none" spc="0" normalizeH="0" baseline="0" noProof="0" dirty="0">
              <a:ln>
                <a:noFill/>
              </a:ln>
              <a:solidFill>
                <a:schemeClr val="bg1"/>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33858461"/>
      </p:ext>
    </p:extLst>
  </p:cSld>
  <p:clrMapOvr>
    <a:masterClrMapping/>
  </p:clrMapOvr>
</p:sld>
</file>

<file path=ppt/theme/theme1.xml><?xml version="1.0" encoding="utf-8"?>
<a:theme xmlns:a="http://schemas.openxmlformats.org/drawingml/2006/main" name="Crop">
  <a:themeElements>
    <a:clrScheme name="Custom 2">
      <a:dk1>
        <a:sysClr val="windowText" lastClr="000000"/>
      </a:dk1>
      <a:lt1>
        <a:sysClr val="window" lastClr="FFFFFF"/>
      </a:lt1>
      <a:dk2>
        <a:srgbClr val="97999B"/>
      </a:dk2>
      <a:lt2>
        <a:srgbClr val="EFEDE3"/>
      </a:lt2>
      <a:accent1>
        <a:srgbClr val="003C71"/>
      </a:accent1>
      <a:accent2>
        <a:srgbClr val="A6192E"/>
      </a:accent2>
      <a:accent3>
        <a:srgbClr val="97999B"/>
      </a:accent3>
      <a:accent4>
        <a:srgbClr val="FBE122"/>
      </a:accent4>
      <a:accent5>
        <a:srgbClr val="003C71"/>
      </a:accent5>
      <a:accent6>
        <a:srgbClr val="97999B"/>
      </a:accent6>
      <a:hlink>
        <a:srgbClr val="A6192E"/>
      </a:hlink>
      <a:folHlink>
        <a:srgbClr val="97999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D363D2E36BED4E8AA76C087A981AB4" ma:contentTypeVersion="10" ma:contentTypeDescription="Create a new document." ma:contentTypeScope="" ma:versionID="45735ccb95ca6a98df2cd7b645d72bda">
  <xsd:schema xmlns:xsd="http://www.w3.org/2001/XMLSchema" xmlns:xs="http://www.w3.org/2001/XMLSchema" xmlns:p="http://schemas.microsoft.com/office/2006/metadata/properties" xmlns:ns2="40059c33-7776-49ee-ac37-16bbed1a3462" xmlns:ns3="06973690-7217-4a0c-988b-c2eb0716cb85" targetNamespace="http://schemas.microsoft.com/office/2006/metadata/properties" ma:root="true" ma:fieldsID="f10a6f6416cb43723625b42f153be280" ns2:_="" ns3:_="">
    <xsd:import namespace="40059c33-7776-49ee-ac37-16bbed1a3462"/>
    <xsd:import namespace="06973690-7217-4a0c-988b-c2eb0716cb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59c33-7776-49ee-ac37-16bbed1a346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973690-7217-4a0c-988b-c2eb0716cb8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50048D-6659-4022-9D87-BB4094F98886}">
  <ds:schemaRefs>
    <ds:schemaRef ds:uri="http://schemas.microsoft.com/sharepoint/v3/contenttype/forms"/>
  </ds:schemaRefs>
</ds:datastoreItem>
</file>

<file path=customXml/itemProps2.xml><?xml version="1.0" encoding="utf-8"?>
<ds:datastoreItem xmlns:ds="http://schemas.openxmlformats.org/officeDocument/2006/customXml" ds:itemID="{CF84A021-30C7-4564-97B3-0A7F87BA46C8}">
  <ds:schemaRefs>
    <ds:schemaRef ds:uri="06973690-7217-4a0c-988b-c2eb0716cb85"/>
    <ds:schemaRef ds:uri="40059c33-7776-49ee-ac37-16bbed1a34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67644DF-F910-4F62-9AB7-DD43B06828AA}">
  <ds:schemaRefs>
    <ds:schemaRef ds:uri="06973690-7217-4a0c-988b-c2eb0716cb85"/>
    <ds:schemaRef ds:uri="40059c33-7776-49ee-ac37-16bbed1a34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13006</TotalTime>
  <Words>1103</Words>
  <Application>Microsoft Office PowerPoint</Application>
  <PresentationFormat>On-screen Show (16:9)</PresentationFormat>
  <Paragraphs>94</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Franklin Gothic Book</vt:lpstr>
      <vt:lpstr>Rockwell</vt:lpstr>
      <vt:lpstr>Times</vt:lpstr>
      <vt:lpstr>Wingdings</vt:lpstr>
      <vt:lpstr>Crop</vt:lpstr>
      <vt:lpstr>PowerPoint Presentation</vt:lpstr>
      <vt:lpstr>Discussion Items </vt:lpstr>
      <vt:lpstr>Review of the 2019-2021 Roundtable Meetings </vt:lpstr>
      <vt:lpstr>Summary of Work being done following the 2021 Roundtable</vt:lpstr>
      <vt:lpstr>Presentations</vt:lpstr>
      <vt:lpstr>Presentations</vt:lpstr>
      <vt:lpstr>Presentations</vt:lpstr>
      <vt:lpstr>Presentations</vt:lpstr>
      <vt:lpstr>Roundtable Report Landing Page</vt:lpstr>
      <vt:lpstr>2023 Roundtable Meeting Information</vt:lpstr>
      <vt:lpstr>Questions •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IAFC Hazmat Center</dc:title>
  <dc:creator>Kinha Lester</dc:creator>
  <cp:lastModifiedBy>Kinha Lester</cp:lastModifiedBy>
  <cp:revision>155</cp:revision>
  <dcterms:modified xsi:type="dcterms:W3CDTF">2023-04-16T18:00:24Z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0x0101002AD363D2E36BED4E8AA76C087A981AB4</vt:lpwstr>
  </property>
</Properties>
</file>